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75" r:id="rId6"/>
    <p:sldId id="261" r:id="rId7"/>
    <p:sldId id="262" r:id="rId8"/>
    <p:sldId id="263" r:id="rId9"/>
    <p:sldId id="274" r:id="rId10"/>
    <p:sldId id="264" r:id="rId11"/>
    <p:sldId id="265" r:id="rId12"/>
    <p:sldId id="266" r:id="rId13"/>
    <p:sldId id="267" r:id="rId14"/>
    <p:sldId id="272" r:id="rId15"/>
    <p:sldId id="268" r:id="rId16"/>
    <p:sldId id="271" r:id="rId17"/>
    <p:sldId id="273" r:id="rId18"/>
    <p:sldId id="269" r:id="rId19"/>
    <p:sldId id="270" r:id="rId20"/>
  </p:sldIdLst>
  <p:sldSz cx="9144000" cy="6858000" type="screen4x3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Embassy BT" pitchFamily="66" charset="0"/>
      <p:regular r:id="rId25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30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9699378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364611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638128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596970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319773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7708939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655167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0839102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7475592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812949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886641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416EB-7DA3-4878-A23E-D251CF5C7930}" type="datetimeFigureOut">
              <a:rPr lang="it-IT" smtClean="0"/>
              <a:pPr/>
              <a:t>04/12/2011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46DDC-347E-497B-AB39-130BAB62DC6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90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2.gif"/><Relationship Id="rId7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11" Type="http://schemas.openxmlformats.org/officeDocument/2006/relationships/image" Target="../media/image63.gif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gif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7" name="CasellaDiTesto 16"/>
          <p:cNvSpPr txBox="1"/>
          <p:nvPr/>
        </p:nvSpPr>
        <p:spPr>
          <a:xfrm>
            <a:off x="1691680" y="1038672"/>
            <a:ext cx="6876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dirty="0">
                <a:solidFill>
                  <a:schemeClr val="accent1">
                    <a:lumMod val="75000"/>
                  </a:schemeClr>
                </a:solidFill>
                <a:latin typeface="Embassy BT" pitchFamily="66" charset="0"/>
              </a:rPr>
              <a:t>c</a:t>
            </a:r>
            <a:r>
              <a:rPr lang="it-IT" sz="8000" dirty="0" smtClean="0">
                <a:solidFill>
                  <a:schemeClr val="accent1">
                    <a:lumMod val="75000"/>
                  </a:schemeClr>
                </a:solidFill>
                <a:latin typeface="Embassy BT" pitchFamily="66" charset="0"/>
              </a:rPr>
              <a:t>ome tutti i Porti</a:t>
            </a:r>
            <a:endParaRPr lang="it-IT" sz="8000" dirty="0">
              <a:solidFill>
                <a:schemeClr val="accent1">
                  <a:lumMod val="75000"/>
                </a:schemeClr>
              </a:solidFill>
              <a:latin typeface="Embassy BT" pitchFamily="66" charset="0"/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0"/>
          <a:stretch/>
        </p:blipFill>
        <p:spPr>
          <a:xfrm>
            <a:off x="0" y="0"/>
            <a:ext cx="3090764" cy="6858000"/>
          </a:xfrm>
          <a:prstGeom prst="rect">
            <a:avLst/>
          </a:prstGeom>
        </p:spPr>
      </p:pic>
      <p:sp>
        <p:nvSpPr>
          <p:cNvPr id="16" name="CasellaDiTesto 15"/>
          <p:cNvSpPr txBox="1"/>
          <p:nvPr/>
        </p:nvSpPr>
        <p:spPr>
          <a:xfrm>
            <a:off x="899592" y="0"/>
            <a:ext cx="6135013" cy="1569660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it-IT" sz="9600" dirty="0" smtClean="0">
                <a:latin typeface="Days"/>
              </a:rPr>
              <a:t>IL PORTO</a:t>
            </a:r>
            <a:endParaRPr lang="it-IT" sz="9600" dirty="0">
              <a:latin typeface="Days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276440"/>
            <a:ext cx="3039802" cy="405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3348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" name="Immagin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3" y="316823"/>
            <a:ext cx="2763707" cy="1095953"/>
          </a:xfrm>
          <a:prstGeom prst="rect">
            <a:avLst/>
          </a:prstGeom>
        </p:spPr>
      </p:pic>
      <p:pic>
        <p:nvPicPr>
          <p:cNvPr id="11" name="Picture 8" descr="gal_hafen04_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561272"/>
            <a:ext cx="2790565" cy="417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3" y="5881656"/>
            <a:ext cx="2789077" cy="798019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115616" y="1268760"/>
            <a:ext cx="482453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Il Comitato </a:t>
            </a:r>
            <a:r>
              <a:rPr lang="it-IT" dirty="0" smtClean="0"/>
              <a:t>di Welfare </a:t>
            </a:r>
            <a:r>
              <a:rPr lang="it-IT" dirty="0"/>
              <a:t>coordina le azioni dei singoli soggetti </a:t>
            </a:r>
            <a:r>
              <a:rPr lang="it-IT" dirty="0" smtClean="0"/>
              <a:t>che interagiscono nel porto: le istituzioni (Comune, Provincia, Regione, Autorità Portuale,</a:t>
            </a:r>
            <a:r>
              <a:rPr lang="it-IT" dirty="0"/>
              <a:t> </a:t>
            </a:r>
            <a:r>
              <a:rPr lang="it-IT" dirty="0" smtClean="0"/>
              <a:t>Capitaneria </a:t>
            </a:r>
            <a:r>
              <a:rPr lang="it-IT" dirty="0"/>
              <a:t>di </a:t>
            </a:r>
            <a:r>
              <a:rPr lang="it-IT" dirty="0" smtClean="0"/>
              <a:t>porto), le associazioni di categoria (Armatori, Agenti marittimi, Sindacati), il mondo del volontariato.</a:t>
            </a:r>
            <a:r>
              <a:rPr lang="it-IT" dirty="0"/>
              <a:t/>
            </a:r>
            <a:br>
              <a:rPr lang="it-IT" dirty="0"/>
            </a:br>
            <a:endParaRPr lang="it-IT" dirty="0" smtClean="0"/>
          </a:p>
          <a:p>
            <a:r>
              <a:rPr lang="it-IT" dirty="0" smtClean="0"/>
              <a:t>Il Comitato di </a:t>
            </a:r>
            <a:r>
              <a:rPr lang="it-IT" dirty="0"/>
              <a:t>Welfare </a:t>
            </a:r>
            <a:r>
              <a:rPr lang="it-IT" dirty="0" smtClean="0"/>
              <a:t>è un </a:t>
            </a:r>
            <a:r>
              <a:rPr lang="it-IT" dirty="0"/>
              <a:t>segno concreto di una "nuova attenzione" verso </a:t>
            </a:r>
            <a:r>
              <a:rPr lang="it-IT" dirty="0" smtClean="0"/>
              <a:t>la Gente di Mare.</a:t>
            </a:r>
          </a:p>
          <a:p>
            <a:endParaRPr lang="it-IT" dirty="0" smtClean="0"/>
          </a:p>
          <a:p>
            <a:r>
              <a:rPr lang="it-IT" dirty="0" smtClean="0"/>
              <a:t>È un tavolo operativo, dove converge l’impegno </a:t>
            </a:r>
            <a:r>
              <a:rPr lang="it-IT" dirty="0"/>
              <a:t>di tutti per </a:t>
            </a:r>
            <a:r>
              <a:rPr lang="it-IT" dirty="0" smtClean="0"/>
              <a:t>un’accoglienza </a:t>
            </a:r>
            <a:r>
              <a:rPr lang="it-IT" dirty="0"/>
              <a:t>prima di tutto umana, </a:t>
            </a:r>
            <a:r>
              <a:rPr lang="it-IT" dirty="0" smtClean="0"/>
              <a:t>volta a promuovere un "Porto Amico", professionale </a:t>
            </a:r>
            <a:r>
              <a:rPr lang="it-IT" dirty="0"/>
              <a:t>e </a:t>
            </a:r>
            <a:r>
              <a:rPr lang="it-IT" dirty="0" smtClean="0"/>
              <a:t>solidale </a:t>
            </a:r>
            <a:r>
              <a:rPr lang="it-IT" dirty="0"/>
              <a:t>verso la Gente di </a:t>
            </a:r>
            <a:r>
              <a:rPr lang="it-IT" dirty="0" smtClean="0"/>
              <a:t>Mare, anche nell’ottica della Raccomandazione ILO 173 e della MLC2006, che forniscono un </a:t>
            </a:r>
            <a:r>
              <a:rPr lang="it-IT" dirty="0"/>
              <a:t>quadro dettagliato </a:t>
            </a:r>
            <a:r>
              <a:rPr lang="it-IT" dirty="0" smtClean="0"/>
              <a:t>dei </a:t>
            </a:r>
            <a:r>
              <a:rPr lang="it-IT" dirty="0"/>
              <a:t>doveri di assistenza da parte delle comunità portuali </a:t>
            </a:r>
            <a:r>
              <a:rPr lang="it-IT" dirty="0" smtClean="0"/>
              <a:t>verso </a:t>
            </a:r>
            <a:r>
              <a:rPr lang="it-IT" dirty="0"/>
              <a:t>i marittimi che transitano nei loro porti. </a:t>
            </a:r>
          </a:p>
        </p:txBody>
      </p:sp>
    </p:spTree>
    <p:extLst>
      <p:ext uri="{BB962C8B-B14F-4D97-AF65-F5344CB8AC3E}">
        <p14:creationId xmlns:p14="http://schemas.microsoft.com/office/powerpoint/2010/main" val="26522980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asellaDiTesto 1"/>
          <p:cNvSpPr txBox="1"/>
          <p:nvPr/>
        </p:nvSpPr>
        <p:spPr>
          <a:xfrm>
            <a:off x="1140586" y="208906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chemeClr val="accent1">
                    <a:lumMod val="75000"/>
                  </a:schemeClr>
                </a:solidFill>
              </a:rPr>
              <a:t>OPERA APOSTOLATO DEL MARE</a:t>
            </a:r>
            <a:endParaRPr lang="it-IT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 descr="http://pictures.todocoleccion.net/tc/2009/05/13/1331055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9" r="13086" b="9369"/>
          <a:stretch/>
        </p:blipFill>
        <p:spPr bwMode="auto">
          <a:xfrm>
            <a:off x="7308304" y="0"/>
            <a:ext cx="1345120" cy="235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115616" y="765773"/>
            <a:ext cx="60486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È l’Opera della </a:t>
            </a:r>
            <a:r>
              <a:rPr lang="it-IT" dirty="0"/>
              <a:t>Chiesa cattolica per il servizio </a:t>
            </a:r>
            <a:r>
              <a:rPr lang="it-IT" dirty="0" smtClean="0"/>
              <a:t>pastorale della </a:t>
            </a:r>
            <a:r>
              <a:rPr lang="it-IT" dirty="0"/>
              <a:t>gente di mare. </a:t>
            </a:r>
            <a:endParaRPr lang="it-IT" dirty="0" smtClean="0"/>
          </a:p>
          <a:p>
            <a:r>
              <a:rPr lang="it-IT" dirty="0" smtClean="0"/>
              <a:t>La nascita si fa risalire al 1899 a Glasgow, raccogliendo diverse esperienze precedenti.</a:t>
            </a:r>
          </a:p>
          <a:p>
            <a:r>
              <a:rPr lang="it-IT" dirty="0" smtClean="0"/>
              <a:t>Il primo documento della Santa Sede data 1922; è del 1997 il Motu Proprio «</a:t>
            </a:r>
            <a:r>
              <a:rPr lang="it-IT" b="1" dirty="0" smtClean="0"/>
              <a:t>Stella Maris</a:t>
            </a:r>
            <a:r>
              <a:rPr lang="it-IT" dirty="0" smtClean="0"/>
              <a:t>» di Giovanni Paolo II che aggiorna le </a:t>
            </a:r>
            <a:r>
              <a:rPr lang="it-IT" dirty="0"/>
              <a:t>normative precedenti: «</a:t>
            </a:r>
            <a:r>
              <a:rPr lang="it-IT" i="1" dirty="0"/>
              <a:t>Al fine di venire incontro alle esigenze della peculiare assistenza religiosa di cui hanno bisogno i marittimi del commercio e della pesca, le loro famiglie, il personale dei porti e tutti coloro che intraprendono un viaggio per </a:t>
            </a:r>
            <a:r>
              <a:rPr lang="it-IT" i="1" dirty="0" smtClean="0"/>
              <a:t>mare</a:t>
            </a:r>
            <a:r>
              <a:rPr lang="it-IT" dirty="0" smtClean="0"/>
              <a:t>»</a:t>
            </a:r>
          </a:p>
        </p:txBody>
      </p:sp>
      <p:pic>
        <p:nvPicPr>
          <p:cNvPr id="11" name="Immagine 18" descr="apost dublin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2" r="21576"/>
          <a:stretch>
            <a:fillRect/>
          </a:stretch>
        </p:blipFill>
        <p:spPr bwMode="auto">
          <a:xfrm>
            <a:off x="7308304" y="2492895"/>
            <a:ext cx="1345120" cy="274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magine 16" descr="barcellona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388057"/>
            <a:ext cx="1345120" cy="1003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4353268"/>
            <a:ext cx="1368152" cy="2038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1115616" y="4372394"/>
            <a:ext cx="4536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dirty="0"/>
              <a:t>In Italia, a Genova, nasce l’Apostolato del Mare il 25 gennaio 1932, affidata dal cardinale </a:t>
            </a:r>
            <a:r>
              <a:rPr lang="it-IT" dirty="0" err="1"/>
              <a:t>Minoretti</a:t>
            </a:r>
            <a:r>
              <a:rPr lang="it-IT" dirty="0"/>
              <a:t> alla Società di San Vincenzo de’ Paoli. Nel 1934 alcune navi della Costa Crociere, sulle quali viaggiano i migranti, prevedono la presenza del sacerdote di bordo</a:t>
            </a:r>
            <a:r>
              <a:rPr lang="it-IT" dirty="0" smtClean="0"/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470394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asellaDiTesto 1"/>
          <p:cNvSpPr txBox="1"/>
          <p:nvPr/>
        </p:nvSpPr>
        <p:spPr>
          <a:xfrm>
            <a:off x="971600" y="260648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L’ASSOCIAZIONE 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</a:rPr>
              <a:t>STELLA MARIS</a:t>
            </a:r>
            <a:endParaRPr lang="it-IT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115616" y="783868"/>
            <a:ext cx="77048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È associazione di volontariato in favore dei naviganti che transitano nel porto. Costituisce il </a:t>
            </a:r>
            <a:r>
              <a:rPr lang="it-IT" b="1" dirty="0" smtClean="0"/>
              <a:t>Centro </a:t>
            </a:r>
            <a:r>
              <a:rPr lang="it-IT" b="1" dirty="0"/>
              <a:t>Stella Maris</a:t>
            </a:r>
            <a:r>
              <a:rPr lang="it-IT" dirty="0"/>
              <a:t>, </a:t>
            </a:r>
            <a:r>
              <a:rPr lang="it-IT" dirty="0" smtClean="0"/>
              <a:t>diventando </a:t>
            </a:r>
            <a:r>
              <a:rPr lang="it-IT" dirty="0"/>
              <a:t>segno di accoglienza </a:t>
            </a:r>
            <a:r>
              <a:rPr lang="it-IT" dirty="0" smtClean="0"/>
              <a:t>per </a:t>
            </a:r>
            <a:r>
              <a:rPr lang="it-IT" dirty="0"/>
              <a:t>la Gente di Mare </a:t>
            </a:r>
            <a:r>
              <a:rPr lang="it-IT" dirty="0" smtClean="0"/>
              <a:t>di ogni provenienza e religione. </a:t>
            </a:r>
          </a:p>
          <a:p>
            <a:r>
              <a:rPr lang="it-IT" dirty="0" smtClean="0"/>
              <a:t>Promuove nella Città e nella Diocesi </a:t>
            </a:r>
            <a:r>
              <a:rPr lang="it-IT" dirty="0"/>
              <a:t>una </a:t>
            </a:r>
            <a:r>
              <a:rPr lang="it-IT" dirty="0" smtClean="0"/>
              <a:t>cultura </a:t>
            </a:r>
            <a:r>
              <a:rPr lang="it-IT" dirty="0"/>
              <a:t>dell’ospitalità “senza frontiere</a:t>
            </a:r>
            <a:r>
              <a:rPr lang="it-IT" dirty="0" smtClean="0"/>
              <a:t>”, disinteressata</a:t>
            </a:r>
            <a:r>
              <a:rPr lang="it-IT" dirty="0"/>
              <a:t>, </a:t>
            </a:r>
            <a:r>
              <a:rPr lang="it-IT" dirty="0" smtClean="0"/>
              <a:t>pensata</a:t>
            </a:r>
            <a:r>
              <a:rPr lang="it-IT" dirty="0"/>
              <a:t>, voluta, </a:t>
            </a:r>
            <a:r>
              <a:rPr lang="it-IT" dirty="0" smtClean="0"/>
              <a:t>preparata, </a:t>
            </a:r>
            <a:r>
              <a:rPr lang="it-IT" dirty="0"/>
              <a:t>fatta </a:t>
            </a:r>
            <a:r>
              <a:rPr lang="it-IT" dirty="0" smtClean="0"/>
              <a:t> </a:t>
            </a:r>
            <a:r>
              <a:rPr lang="it-IT" dirty="0"/>
              <a:t>di gesti concreti e di solidarietà, nel rispetto della profonda dignità del marittimo, uomo e </a:t>
            </a:r>
            <a:r>
              <a:rPr lang="it-IT" dirty="0" smtClean="0"/>
              <a:t>lavoratore.</a:t>
            </a:r>
          </a:p>
          <a:p>
            <a:endParaRPr lang="it-IT" dirty="0" smtClean="0"/>
          </a:p>
          <a:p>
            <a:r>
              <a:rPr lang="it-IT" dirty="0" smtClean="0">
                <a:cs typeface="Times New Roman" pitchFamily="18" charset="0"/>
              </a:rPr>
              <a:t>Le </a:t>
            </a:r>
            <a:r>
              <a:rPr lang="it-IT" dirty="0">
                <a:cs typeface="Times New Roman" pitchFamily="18" charset="0"/>
              </a:rPr>
              <a:t>"</a:t>
            </a:r>
            <a:r>
              <a:rPr lang="it-IT" dirty="0" smtClean="0">
                <a:cs typeface="Times New Roman" pitchFamily="18" charset="0"/>
              </a:rPr>
              <a:t>Stelle </a:t>
            </a:r>
            <a:r>
              <a:rPr lang="it-IT" dirty="0">
                <a:cs typeface="Times New Roman" pitchFamily="18" charset="0"/>
              </a:rPr>
              <a:t>Maris" cercano di essere per ogni marittimo </a:t>
            </a:r>
            <a:r>
              <a:rPr lang="it-IT" i="1" dirty="0">
                <a:cs typeface="Times New Roman" pitchFamily="18" charset="0"/>
              </a:rPr>
              <a:t>"la casa lontano da casa", </a:t>
            </a:r>
            <a:r>
              <a:rPr lang="it-IT" dirty="0">
                <a:cs typeface="Times New Roman" pitchFamily="18" charset="0"/>
              </a:rPr>
              <a:t>offrendogli un ambiente </a:t>
            </a:r>
            <a:r>
              <a:rPr lang="it-IT" dirty="0" smtClean="0">
                <a:cs typeface="Times New Roman" pitchFamily="18" charset="0"/>
              </a:rPr>
              <a:t>familiare, un </a:t>
            </a:r>
            <a:r>
              <a:rPr lang="it-IT" dirty="0">
                <a:cs typeface="Times New Roman" pitchFamily="18" charset="0"/>
              </a:rPr>
              <a:t>punto di riferimento ed un sostegno certi per qualunque tipo di necessità. </a:t>
            </a:r>
            <a:endParaRPr lang="it-IT" dirty="0" smtClean="0">
              <a:cs typeface="Times New Roman" pitchFamily="18" charset="0"/>
            </a:endParaRPr>
          </a:p>
          <a:p>
            <a:endParaRPr lang="it-IT" dirty="0">
              <a:cs typeface="Times New Roman" pitchFamily="18" charset="0"/>
            </a:endParaRPr>
          </a:p>
          <a:p>
            <a:r>
              <a:rPr lang="it-IT" dirty="0" smtClean="0">
                <a:cs typeface="Times New Roman" pitchFamily="18" charset="0"/>
              </a:rPr>
              <a:t>Dato </a:t>
            </a:r>
            <a:r>
              <a:rPr lang="it-IT" dirty="0">
                <a:cs typeface="Times New Roman" pitchFamily="18" charset="0"/>
              </a:rPr>
              <a:t>il carattere interconnesso del </a:t>
            </a:r>
            <a:r>
              <a:rPr lang="it-IT" dirty="0" smtClean="0">
                <a:cs typeface="Times New Roman" pitchFamily="18" charset="0"/>
              </a:rPr>
              <a:t>mondo </a:t>
            </a:r>
            <a:r>
              <a:rPr lang="it-IT" dirty="0">
                <a:cs typeface="Times New Roman" pitchFamily="18" charset="0"/>
              </a:rPr>
              <a:t>marittimo, esse sono collegate tra di loro </a:t>
            </a:r>
            <a:r>
              <a:rPr lang="it-IT" dirty="0" smtClean="0">
                <a:cs typeface="Times New Roman" pitchFamily="18" charset="0"/>
              </a:rPr>
              <a:t>a </a:t>
            </a:r>
            <a:r>
              <a:rPr lang="it-IT" dirty="0">
                <a:cs typeface="Times New Roman" pitchFamily="18" charset="0"/>
              </a:rPr>
              <a:t>livello </a:t>
            </a:r>
            <a:r>
              <a:rPr lang="it-IT" dirty="0" smtClean="0">
                <a:cs typeface="Times New Roman" pitchFamily="18" charset="0"/>
              </a:rPr>
              <a:t>nazionale ed internazionale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digilander.libero.it/sestoquaranta/images/Stella_Maris-0054_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609483"/>
            <a:ext cx="2050803" cy="224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643880"/>
            <a:ext cx="2952328" cy="221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4653136"/>
            <a:ext cx="1653648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004588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asellaDiTesto 1"/>
          <p:cNvSpPr txBox="1"/>
          <p:nvPr/>
        </p:nvSpPr>
        <p:spPr>
          <a:xfrm>
            <a:off x="981835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CONCRETAMENTE</a:t>
            </a:r>
            <a:endParaRPr lang="it-IT" sz="2400" b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971600" y="692696"/>
            <a:ext cx="78488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VISITE A BORDO</a:t>
            </a:r>
            <a:r>
              <a:rPr lang="it-IT" dirty="0"/>
              <a:t> (</a:t>
            </a:r>
            <a:r>
              <a:rPr lang="it-IT" b="1" i="1" dirty="0" err="1"/>
              <a:t>Ship</a:t>
            </a:r>
            <a:r>
              <a:rPr lang="it-IT" b="1" i="1" dirty="0"/>
              <a:t> </a:t>
            </a:r>
            <a:r>
              <a:rPr lang="it-IT" b="1" i="1" dirty="0" err="1"/>
              <a:t>Visiting</a:t>
            </a:r>
            <a:r>
              <a:rPr lang="it-IT" dirty="0"/>
              <a:t>) </a:t>
            </a:r>
          </a:p>
          <a:p>
            <a:r>
              <a:rPr lang="it-IT" dirty="0" smtClean="0"/>
              <a:t>Visitors</a:t>
            </a:r>
            <a:r>
              <a:rPr lang="it-IT" dirty="0"/>
              <a:t>, </a:t>
            </a:r>
            <a:r>
              <a:rPr lang="it-IT" dirty="0" smtClean="0"/>
              <a:t>specificatamente formati</a:t>
            </a:r>
            <a:r>
              <a:rPr lang="it-IT" dirty="0"/>
              <a:t>, </a:t>
            </a:r>
            <a:r>
              <a:rPr lang="it-IT" dirty="0" smtClean="0"/>
              <a:t>portano </a:t>
            </a:r>
            <a:r>
              <a:rPr lang="it-IT" dirty="0"/>
              <a:t>il benvenuto agli equipaggi, </a:t>
            </a:r>
            <a:r>
              <a:rPr lang="it-IT" dirty="0" smtClean="0"/>
              <a:t>forniscono informazioni </a:t>
            </a:r>
            <a:r>
              <a:rPr lang="it-IT" dirty="0"/>
              <a:t>sulla Città ed i suoi servizi, </a:t>
            </a:r>
            <a:r>
              <a:rPr lang="it-IT" dirty="0" smtClean="0"/>
              <a:t>consegnano le </a:t>
            </a:r>
            <a:r>
              <a:rPr lang="it-IT" dirty="0"/>
              <a:t>“</a:t>
            </a:r>
            <a:r>
              <a:rPr lang="it-IT" b="1" i="1" dirty="0"/>
              <a:t>News</a:t>
            </a:r>
            <a:r>
              <a:rPr lang="it-IT" dirty="0"/>
              <a:t>” redatte nelle diverse lingue che quotidianamente riportano i principali fatti del mondo e quelli dei </a:t>
            </a:r>
            <a:r>
              <a:rPr lang="it-IT" dirty="0" smtClean="0"/>
              <a:t>Paesi </a:t>
            </a:r>
            <a:r>
              <a:rPr lang="it-IT" dirty="0"/>
              <a:t>d’origine, </a:t>
            </a:r>
            <a:r>
              <a:rPr lang="it-IT" dirty="0" smtClean="0"/>
              <a:t>offrono l’opportunità di </a:t>
            </a:r>
            <a:r>
              <a:rPr lang="it-IT" dirty="0"/>
              <a:t>telefonare alle famiglie attraverso l’uso di cellulari e schede telefoniche dedicate, </a:t>
            </a:r>
            <a:r>
              <a:rPr lang="it-IT" dirty="0" smtClean="0"/>
              <a:t>ascoltano le </a:t>
            </a:r>
            <a:r>
              <a:rPr lang="it-IT" dirty="0"/>
              <a:t>diverse </a:t>
            </a:r>
            <a:r>
              <a:rPr lang="it-IT" dirty="0" smtClean="0"/>
              <a:t>esigenze.</a:t>
            </a:r>
          </a:p>
          <a:p>
            <a:r>
              <a:rPr lang="it-IT" dirty="0" smtClean="0"/>
              <a:t>Sono occasione per una preghiera comune nel ricordo delle famiglie lontane e dei defunti.</a:t>
            </a:r>
          </a:p>
          <a:p>
            <a:r>
              <a:rPr lang="it-IT" dirty="0" smtClean="0"/>
              <a:t>Quest’attività </a:t>
            </a:r>
            <a:r>
              <a:rPr lang="it-IT" dirty="0"/>
              <a:t>è particolarmente necessaria per le nazionalità a cui le disposizioni di security </a:t>
            </a:r>
            <a:r>
              <a:rPr lang="it-IT" dirty="0" smtClean="0"/>
              <a:t>– ISPS code – non concedono </a:t>
            </a:r>
            <a:r>
              <a:rPr lang="it-IT" dirty="0"/>
              <a:t>lo sbarco a terra (</a:t>
            </a:r>
            <a:r>
              <a:rPr lang="it-IT" i="1" dirty="0" err="1"/>
              <a:t>Shore</a:t>
            </a:r>
            <a:r>
              <a:rPr lang="it-IT" i="1" dirty="0"/>
              <a:t> pass</a:t>
            </a:r>
            <a:r>
              <a:rPr lang="it-IT" dirty="0"/>
              <a:t>).</a:t>
            </a:r>
          </a:p>
        </p:txBody>
      </p:sp>
      <p:pic>
        <p:nvPicPr>
          <p:cNvPr id="12" name="Immagin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2" t="33757" r="8655" b="6300"/>
          <a:stretch/>
        </p:blipFill>
        <p:spPr bwMode="auto">
          <a:xfrm>
            <a:off x="971600" y="4221088"/>
            <a:ext cx="5043136" cy="2475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51" b="2162"/>
          <a:stretch/>
        </p:blipFill>
        <p:spPr>
          <a:xfrm>
            <a:off x="6156176" y="4210512"/>
            <a:ext cx="2468383" cy="249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444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10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asellaDiTesto 1"/>
          <p:cNvSpPr txBox="1"/>
          <p:nvPr/>
        </p:nvSpPr>
        <p:spPr>
          <a:xfrm>
            <a:off x="981835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CONCRETAMENTE</a:t>
            </a:r>
            <a:endParaRPr lang="it-IT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971600" y="620688"/>
            <a:ext cx="74888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TRASPORTO GRATUITO </a:t>
            </a:r>
            <a:endParaRPr lang="it-IT" b="1" dirty="0" smtClean="0"/>
          </a:p>
          <a:p>
            <a:r>
              <a:rPr lang="it-IT" dirty="0" smtClean="0"/>
              <a:t>In porti assai articolati e con diversi “varchi”, lontani tra loro e lontani dalla città, la Stella Maris si dota di un minivan  che permette il trasporto dei marittimi da diversi meeting </a:t>
            </a:r>
            <a:r>
              <a:rPr lang="it-IT" dirty="0" err="1" smtClean="0"/>
              <a:t>point</a:t>
            </a:r>
            <a:r>
              <a:rPr lang="it-IT" dirty="0" smtClean="0"/>
              <a:t> verso il Centro o la città. I volontari nel tragitto ascoltano le esigenze, fornendo consigli e informazioni sulla città. Su richiesta, sono organizzate visite di svago </a:t>
            </a:r>
            <a:r>
              <a:rPr lang="it-IT" dirty="0"/>
              <a:t>ai luoghi più </a:t>
            </a:r>
            <a:r>
              <a:rPr lang="it-IT" dirty="0" smtClean="0"/>
              <a:t>interessanti</a:t>
            </a:r>
            <a:r>
              <a:rPr lang="it-IT" dirty="0"/>
              <a:t> </a:t>
            </a:r>
            <a:r>
              <a:rPr lang="it-IT" dirty="0" smtClean="0"/>
              <a:t>del territorio.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797152"/>
            <a:ext cx="2323117" cy="1742338"/>
          </a:xfrm>
          <a:prstGeom prst="rect">
            <a:avLst/>
          </a:prstGeom>
        </p:spPr>
      </p:pic>
      <p:pic>
        <p:nvPicPr>
          <p:cNvPr id="14" name="Immagine 13" descr="IMG-20111107-000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2780928"/>
            <a:ext cx="2805776" cy="3741035"/>
          </a:xfrm>
          <a:prstGeom prst="rect">
            <a:avLst/>
          </a:prstGeom>
        </p:spPr>
      </p:pic>
      <p:pic>
        <p:nvPicPr>
          <p:cNvPr id="15" name="Immagine 14" descr="IMG-20111107-00010.jpg"/>
          <p:cNvPicPr>
            <a:picLocks noChangeAspect="1"/>
          </p:cNvPicPr>
          <p:nvPr/>
        </p:nvPicPr>
        <p:blipFill>
          <a:blip r:embed="rId6" cstate="print"/>
          <a:srcRect l="5299" t="21650" r="14571" b="31100"/>
          <a:stretch>
            <a:fillRect/>
          </a:stretch>
        </p:blipFill>
        <p:spPr>
          <a:xfrm>
            <a:off x="1115616" y="2780928"/>
            <a:ext cx="4355976" cy="192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444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asellaDiTesto 1"/>
          <p:cNvSpPr txBox="1"/>
          <p:nvPr/>
        </p:nvSpPr>
        <p:spPr>
          <a:xfrm>
            <a:off x="981835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CONCRETAMENTE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971600" y="908720"/>
            <a:ext cx="79106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CENTRO STELLA MARIS</a:t>
            </a:r>
            <a:r>
              <a:rPr lang="it-IT" dirty="0"/>
              <a:t> (</a:t>
            </a:r>
            <a:r>
              <a:rPr lang="it-IT" b="1" i="1" dirty="0" err="1"/>
              <a:t>Seamens</a:t>
            </a:r>
            <a:r>
              <a:rPr lang="it-IT" b="1" i="1" dirty="0"/>
              <a:t>’ Club</a:t>
            </a:r>
            <a:r>
              <a:rPr lang="it-IT" dirty="0"/>
              <a:t>) </a:t>
            </a:r>
            <a:endParaRPr lang="it-IT" dirty="0" smtClean="0"/>
          </a:p>
          <a:p>
            <a:r>
              <a:rPr lang="it-IT" dirty="0"/>
              <a:t>A</a:t>
            </a:r>
            <a:r>
              <a:rPr lang="it-IT" dirty="0" smtClean="0"/>
              <a:t>mbiente familiare, </a:t>
            </a:r>
            <a:r>
              <a:rPr lang="it-IT" dirty="0"/>
              <a:t>similmente ai </a:t>
            </a:r>
            <a:r>
              <a:rPr lang="it-IT" dirty="0" err="1"/>
              <a:t>Clubs</a:t>
            </a:r>
            <a:r>
              <a:rPr lang="it-IT" dirty="0"/>
              <a:t> che si trovano negli altri porti del mondo, dove è possibile socializzare incontrando i volontari e altri equipaggi, rilassarsi nei brevi momenti di riposo, concessi dalla sosta in porto. Il </a:t>
            </a:r>
            <a:r>
              <a:rPr lang="it-IT" dirty="0" smtClean="0"/>
              <a:t>Centro </a:t>
            </a:r>
            <a:r>
              <a:rPr lang="it-IT" dirty="0"/>
              <a:t>offre le </a:t>
            </a:r>
            <a:r>
              <a:rPr lang="it-IT" dirty="0" smtClean="0"/>
              <a:t>“</a:t>
            </a:r>
            <a:r>
              <a:rPr lang="it-IT" b="1" i="1" dirty="0"/>
              <a:t>N</a:t>
            </a:r>
            <a:r>
              <a:rPr lang="it-IT" b="1" i="1" dirty="0" smtClean="0"/>
              <a:t>ews</a:t>
            </a:r>
            <a:r>
              <a:rPr lang="it-IT" dirty="0"/>
              <a:t>” quotidiane e giornali in inglese, servizio telefonico, postazioni internet, </a:t>
            </a:r>
            <a:r>
              <a:rPr lang="it-IT" dirty="0" smtClean="0"/>
              <a:t>TV satellitare, </a:t>
            </a:r>
            <a:r>
              <a:rPr lang="it-IT" dirty="0"/>
              <a:t>giochi da tavolo, piccolo ristoro e mini shop (per le piccole necessità di vita a </a:t>
            </a:r>
            <a:r>
              <a:rPr lang="it-IT" dirty="0" smtClean="0"/>
              <a:t>bordo). Dove possibile, anche una cappellina con la disponibilità di Immaginette, Vangeli plurilingue, oggetti devozionali.</a:t>
            </a:r>
            <a:endParaRPr lang="it-IT" dirty="0"/>
          </a:p>
        </p:txBody>
      </p:sp>
      <p:pic>
        <p:nvPicPr>
          <p:cNvPr id="11" name="Immagine 6" descr="DSCN5732[1]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01008"/>
            <a:ext cx="4246388" cy="318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magin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8" r="16626"/>
          <a:stretch/>
        </p:blipFill>
        <p:spPr bwMode="auto">
          <a:xfrm>
            <a:off x="896822" y="3501008"/>
            <a:ext cx="1883254" cy="3185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magin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4" r="11138"/>
          <a:stretch/>
        </p:blipFill>
        <p:spPr bwMode="auto">
          <a:xfrm>
            <a:off x="7236296" y="3501008"/>
            <a:ext cx="1724539" cy="115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74198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5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asellaDiTesto 1"/>
          <p:cNvSpPr txBox="1"/>
          <p:nvPr/>
        </p:nvSpPr>
        <p:spPr>
          <a:xfrm>
            <a:off x="981835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CONCRETAMENTE</a:t>
            </a:r>
            <a:endParaRPr lang="it-IT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115616" y="620688"/>
            <a:ext cx="748883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err="1"/>
              <a:t>Counseling</a:t>
            </a: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>Nelle </a:t>
            </a:r>
            <a:r>
              <a:rPr lang="it-IT" dirty="0"/>
              <a:t>visite </a:t>
            </a:r>
            <a:r>
              <a:rPr lang="it-IT" dirty="0" smtClean="0"/>
              <a:t>a bordo e al </a:t>
            </a:r>
            <a:r>
              <a:rPr lang="it-IT" dirty="0" err="1" smtClean="0"/>
              <a:t>Seamen</a:t>
            </a:r>
            <a:r>
              <a:rPr lang="it-IT" dirty="0" smtClean="0"/>
              <a:t>’s </a:t>
            </a:r>
            <a:r>
              <a:rPr lang="it-IT" dirty="0"/>
              <a:t>Club, è </a:t>
            </a:r>
            <a:r>
              <a:rPr lang="it-IT" dirty="0" smtClean="0"/>
              <a:t>svolto </a:t>
            </a:r>
            <a:r>
              <a:rPr lang="it-IT" dirty="0"/>
              <a:t>un servizio di ascolto, </a:t>
            </a:r>
            <a:r>
              <a:rPr lang="it-IT" dirty="0" smtClean="0"/>
              <a:t>supporto, condivisione ed </a:t>
            </a:r>
            <a:r>
              <a:rPr lang="it-IT" dirty="0"/>
              <a:t>attenzione alle problematiche personali dei </a:t>
            </a:r>
            <a:r>
              <a:rPr lang="it-IT" dirty="0" smtClean="0"/>
              <a:t>marittimi, legate </a:t>
            </a:r>
            <a:r>
              <a:rPr lang="it-IT" dirty="0"/>
              <a:t>alle condizioni di vita e di </a:t>
            </a:r>
            <a:r>
              <a:rPr lang="it-IT" dirty="0" smtClean="0"/>
              <a:t>lavoro, con sensibilità, </a:t>
            </a:r>
            <a:r>
              <a:rPr lang="it-IT" dirty="0"/>
              <a:t>discrezione, </a:t>
            </a:r>
            <a:r>
              <a:rPr lang="it-IT" dirty="0" smtClean="0"/>
              <a:t>e rispetto </a:t>
            </a:r>
            <a:r>
              <a:rPr lang="it-IT" dirty="0"/>
              <a:t>di culture </a:t>
            </a:r>
            <a:r>
              <a:rPr lang="it-IT" dirty="0" smtClean="0"/>
              <a:t>differenti. </a:t>
            </a:r>
          </a:p>
          <a:p>
            <a:r>
              <a:rPr lang="it-IT" dirty="0" smtClean="0"/>
              <a:t>Particolare attenzione è dedicata all’aspetto religioso (anche con il coinvolgimento dei responsabili  di altre denominazioni e religioni presenti sul territorio).</a:t>
            </a:r>
          </a:p>
          <a:p>
            <a:endParaRPr lang="it-IT" sz="900" dirty="0" smtClean="0"/>
          </a:p>
          <a:p>
            <a:r>
              <a:rPr lang="it-IT" dirty="0" smtClean="0"/>
              <a:t>Speciale cura è dedicata agli equipaggi che hanno subito violenze (il fenomeno della pirateria) o lutti.</a:t>
            </a:r>
          </a:p>
          <a:p>
            <a:r>
              <a:rPr lang="it-IT" dirty="0" smtClean="0"/>
              <a:t>I volontari seguono anche i marittimi sbarcati per malattia o incidente e sono ospedalizzati.</a:t>
            </a:r>
            <a:endParaRPr lang="it-IT" dirty="0"/>
          </a:p>
        </p:txBody>
      </p:sp>
      <p:pic>
        <p:nvPicPr>
          <p:cNvPr id="15" name="Immagine 14" descr="direttore macchi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4293096"/>
            <a:ext cx="3000333" cy="2250250"/>
          </a:xfrm>
          <a:prstGeom prst="rect">
            <a:avLst/>
          </a:prstGeom>
        </p:spPr>
      </p:pic>
      <p:pic>
        <p:nvPicPr>
          <p:cNvPr id="16" name="Immagine 15" descr="san Nicola sul ponte.JPG"/>
          <p:cNvPicPr>
            <a:picLocks noChangeAspect="1"/>
          </p:cNvPicPr>
          <p:nvPr/>
        </p:nvPicPr>
        <p:blipFill>
          <a:blip r:embed="rId5" cstate="print"/>
          <a:srcRect l="10187" r="15769"/>
          <a:stretch>
            <a:fillRect/>
          </a:stretch>
        </p:blipFill>
        <p:spPr>
          <a:xfrm>
            <a:off x="4427984" y="4293096"/>
            <a:ext cx="1248333" cy="2247911"/>
          </a:xfrm>
          <a:prstGeom prst="rect">
            <a:avLst/>
          </a:prstGeom>
        </p:spPr>
      </p:pic>
      <p:pic>
        <p:nvPicPr>
          <p:cNvPr id="6" name="Picture 2" descr="F:\stella maris\Wahid\DSC001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4293096"/>
            <a:ext cx="3024336" cy="22682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74198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5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asellaDiTesto 1"/>
          <p:cNvSpPr txBox="1"/>
          <p:nvPr/>
        </p:nvSpPr>
        <p:spPr>
          <a:xfrm>
            <a:off x="981835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CONCRETAMENTE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981834" y="650305"/>
            <a:ext cx="79106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fenomeno delle </a:t>
            </a:r>
            <a:r>
              <a:rPr lang="it-IT" b="1" dirty="0" smtClean="0"/>
              <a:t>navi abbandonate </a:t>
            </a:r>
            <a:r>
              <a:rPr lang="it-IT" dirty="0" smtClean="0"/>
              <a:t>con i loro equipaggi a bordo è una piaga scandalosa e ricorrente nel panorama del trasporto marittimo mondiale.</a:t>
            </a:r>
          </a:p>
          <a:p>
            <a:r>
              <a:rPr lang="it-IT" dirty="0" smtClean="0"/>
              <a:t>I marittimi sono privati della paga e di ogni altro genere di necessità primaria, per periodi a volte lunghi. </a:t>
            </a:r>
          </a:p>
          <a:p>
            <a:r>
              <a:rPr lang="it-IT" dirty="0" smtClean="0"/>
              <a:t>È una situazione emotivamente drammatica, l’abbandono ufficialmente dichiarato, è la conclusione di disagio e sofferenze che si prolungano da tempo in un ambiente privo di risorse, in assenza di manutenzione, con macchine in avaria, in condizione di precarietà igienico-sanitaria.</a:t>
            </a:r>
          </a:p>
          <a:p>
            <a:r>
              <a:rPr lang="it-IT" dirty="0" smtClean="0"/>
              <a:t>Assistere l’equipaggio e adoperarsi per il rimpatrio diventano obbligo a cui le </a:t>
            </a:r>
            <a:r>
              <a:rPr lang="it-IT" dirty="0" err="1" smtClean="0"/>
              <a:t>Stellae</a:t>
            </a:r>
            <a:r>
              <a:rPr lang="it-IT" dirty="0" smtClean="0"/>
              <a:t> Maris non si sottraggono.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38" b="13331"/>
          <a:stretch/>
        </p:blipFill>
        <p:spPr>
          <a:xfrm>
            <a:off x="5724128" y="5075978"/>
            <a:ext cx="3275856" cy="163376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6228184" y="4183426"/>
            <a:ext cx="276850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200" dirty="0" smtClean="0"/>
              <a:t>M/N</a:t>
            </a:r>
            <a:r>
              <a:rPr lang="it-IT" sz="1600" dirty="0" smtClean="0"/>
              <a:t> ALFONSITO</a:t>
            </a:r>
          </a:p>
          <a:p>
            <a:pPr algn="r"/>
            <a:r>
              <a:rPr lang="it-IT" sz="1200" dirty="0" smtClean="0"/>
              <a:t>L’armatore cipriota è fallito e la nave, con 7 membri di equipaggio ucraini, è stata abbandonata nel porto di Livorno</a:t>
            </a:r>
            <a:endParaRPr lang="it-IT" sz="1200" dirty="0"/>
          </a:p>
        </p:txBody>
      </p:sp>
      <p:pic>
        <p:nvPicPr>
          <p:cNvPr id="10" name="Immagine 2" descr="ocean drop incident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" t="3196" r="2998" b="3508"/>
          <a:stretch/>
        </p:blipFill>
        <p:spPr bwMode="auto">
          <a:xfrm>
            <a:off x="1120969" y="3688710"/>
            <a:ext cx="2359285" cy="226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mmagine 0" descr="ocean drop.jpg"/>
          <p:cNvPicPr>
            <a:picLocks noChangeAspect="1" noChangeArrowheads="1"/>
          </p:cNvPicPr>
          <p:nvPr/>
        </p:nvPicPr>
        <p:blipFill rotWithShape="1">
          <a:blip r:embed="rId6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7" b="34731"/>
          <a:stretch/>
        </p:blipFill>
        <p:spPr bwMode="auto">
          <a:xfrm>
            <a:off x="1120970" y="6005655"/>
            <a:ext cx="3041650" cy="704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asellaDiTesto 12"/>
          <p:cNvSpPr txBox="1"/>
          <p:nvPr/>
        </p:nvSpPr>
        <p:spPr>
          <a:xfrm>
            <a:off x="3552905" y="3688710"/>
            <a:ext cx="20992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M/N</a:t>
            </a:r>
            <a:r>
              <a:rPr lang="it-IT" sz="1600" dirty="0" smtClean="0"/>
              <a:t> OCEAN DROP</a:t>
            </a:r>
          </a:p>
          <a:p>
            <a:r>
              <a:rPr lang="it-IT" sz="1200" dirty="0" smtClean="0"/>
              <a:t>la nave è stata abbandonata dopo un incidente nel porto di Piombino, con 7 membri di equipaggio (di cui una donna): </a:t>
            </a:r>
            <a:r>
              <a:rPr lang="it-IT" sz="1200" dirty="0"/>
              <a:t>1 TURCO, 2 UCRAINI, 3 GEORGIANI, 1 </a:t>
            </a:r>
            <a:r>
              <a:rPr lang="it-IT" sz="1200" dirty="0" smtClean="0"/>
              <a:t>AZERO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4274198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" name="Rettangolo 2"/>
          <p:cNvSpPr/>
          <p:nvPr/>
        </p:nvSpPr>
        <p:spPr>
          <a:xfrm>
            <a:off x="971600" y="260648"/>
            <a:ext cx="4572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dirty="0">
                <a:cs typeface="Times New Roman" pitchFamily="18" charset="0"/>
              </a:rPr>
              <a:t>La </a:t>
            </a:r>
            <a:r>
              <a:rPr lang="it-IT" sz="2000" dirty="0" smtClean="0">
                <a:cs typeface="Times New Roman" pitchFamily="18" charset="0"/>
              </a:rPr>
              <a:t>"Stella </a:t>
            </a:r>
            <a:r>
              <a:rPr lang="it-IT" sz="2000" dirty="0">
                <a:cs typeface="Times New Roman" pitchFamily="18" charset="0"/>
              </a:rPr>
              <a:t>Maris" svolge il suo compito attraverso </a:t>
            </a:r>
            <a:r>
              <a:rPr lang="it-IT" sz="2000" dirty="0" smtClean="0">
                <a:cs typeface="Times New Roman" pitchFamily="18" charset="0"/>
              </a:rPr>
              <a:t>l’opera </a:t>
            </a:r>
            <a:r>
              <a:rPr lang="it-IT" sz="2000" dirty="0">
                <a:cs typeface="Times New Roman" pitchFamily="18" charset="0"/>
              </a:rPr>
              <a:t>di volontari e collaboratori che liberamente mettono il loro tempo e se stessi a servizio del "popolo del mare". </a:t>
            </a:r>
          </a:p>
          <a:p>
            <a:pPr>
              <a:spcBef>
                <a:spcPct val="50000"/>
              </a:spcBef>
            </a:pPr>
            <a:r>
              <a:rPr lang="it-IT" sz="2000" dirty="0" smtClean="0">
                <a:cs typeface="Times New Roman" pitchFamily="18" charset="0"/>
              </a:rPr>
              <a:t>È </a:t>
            </a:r>
            <a:r>
              <a:rPr lang="it-IT" sz="2000" dirty="0">
                <a:cs typeface="Times New Roman" pitchFamily="18" charset="0"/>
              </a:rPr>
              <a:t>una comunità di persone e di cristiani che incontrano ed accolgono altre persone, in un rapporto che arricchisce umanamente tutti.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091525"/>
            <a:ext cx="2564135" cy="5454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1378532" y="5732012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b="1" dirty="0" smtClean="0"/>
              <a:t>Dal 9 febbraio sarà offerto un corso di formazione per volontari</a:t>
            </a:r>
            <a:endParaRPr lang="it-IT" sz="2400" b="1" dirty="0"/>
          </a:p>
        </p:txBody>
      </p:sp>
      <p:pic>
        <p:nvPicPr>
          <p:cNvPr id="12" name="Picture 7" descr="C03-180-1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9000"/>
            <a:ext cx="3101821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0706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5" name="CasellaDiTesto 4"/>
          <p:cNvSpPr txBox="1"/>
          <p:nvPr/>
        </p:nvSpPr>
        <p:spPr>
          <a:xfrm>
            <a:off x="6137225" y="3573165"/>
            <a:ext cx="2688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b="1" i="1" dirty="0" smtClean="0"/>
              <a:t>Grazie per la visita</a:t>
            </a:r>
            <a:endParaRPr lang="it-IT" sz="2400" b="1" i="1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13" y="204087"/>
            <a:ext cx="2459765" cy="1844824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13" y="2182552"/>
            <a:ext cx="2442571" cy="1831928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700" y="204087"/>
            <a:ext cx="2459765" cy="184482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13" y="4130562"/>
            <a:ext cx="3180522" cy="2361537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993" y="159839"/>
            <a:ext cx="2534479" cy="1881850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849" y="4130561"/>
            <a:ext cx="3180522" cy="2361537"/>
          </a:xfrm>
          <a:prstGeom prst="rect">
            <a:avLst/>
          </a:prstGeom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390" y="2182552"/>
            <a:ext cx="1491104" cy="1831928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422" y="4130561"/>
            <a:ext cx="1673817" cy="241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647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" name="CasellaDiTesto 2"/>
          <p:cNvSpPr txBox="1"/>
          <p:nvPr/>
        </p:nvSpPr>
        <p:spPr>
          <a:xfrm>
            <a:off x="3923928" y="573507"/>
            <a:ext cx="501047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it-IT" sz="2400" dirty="0" smtClean="0"/>
              <a:t>Il porto è un luogo di confine …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it-IT" sz="2400" dirty="0" smtClean="0"/>
              <a:t>Quasi un </a:t>
            </a:r>
            <a:r>
              <a:rPr lang="it-IT" sz="2400" b="1" i="1" dirty="0" smtClean="0"/>
              <a:t>«non luogo</a:t>
            </a:r>
            <a:r>
              <a:rPr lang="it-IT" sz="2400" b="1" i="1" dirty="0" smtClean="0"/>
              <a:t>».</a:t>
            </a:r>
            <a:endParaRPr lang="it-IT" sz="2400" b="1" i="1" dirty="0" smtClean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it-IT" sz="2400" dirty="0" smtClean="0"/>
              <a:t>Una piccola striscia di terra lungo il mare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it-IT" sz="2400" dirty="0" smtClean="0"/>
              <a:t>separata dal resto del territorio dalle leggi di sicurezza.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it-IT" sz="2400" dirty="0" smtClean="0"/>
              <a:t>Un luogo 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“sospeso” </a:t>
            </a:r>
            <a:r>
              <a:rPr lang="it-IT" sz="2400" dirty="0" smtClean="0"/>
              <a:t>che non appartiene al mare e neppure alla terra.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it-IT" sz="2400" dirty="0" smtClean="0"/>
              <a:t>Eppure è fatto di mare e di terra.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it-IT" sz="2400" dirty="0" smtClean="0"/>
              <a:t>Un luogo di confine in molti sensi.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42" y="4684279"/>
            <a:ext cx="2725361" cy="217372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65" y="0"/>
            <a:ext cx="2575546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928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5" name="CasellaDiTesto 4"/>
          <p:cNvSpPr txBox="1"/>
          <p:nvPr/>
        </p:nvSpPr>
        <p:spPr>
          <a:xfrm>
            <a:off x="4720842" y="2636912"/>
            <a:ext cx="4171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Ogni porto è una storia a sé, a volte antica </a:t>
            </a:r>
            <a:r>
              <a:rPr lang="it-IT" dirty="0"/>
              <a:t> </a:t>
            </a:r>
            <a:r>
              <a:rPr lang="it-IT" dirty="0" smtClean="0"/>
              <a:t>a volte recente; il porto è fonte </a:t>
            </a:r>
            <a:r>
              <a:rPr lang="it-IT" dirty="0"/>
              <a:t>di scambi commerciali e crocevia di </a:t>
            </a:r>
            <a:r>
              <a:rPr lang="it-IT" dirty="0" smtClean="0"/>
              <a:t>comunicazioni, ha </a:t>
            </a:r>
            <a:r>
              <a:rPr lang="it-IT" dirty="0"/>
              <a:t>favorito lo sviluppo delle </a:t>
            </a:r>
            <a:r>
              <a:rPr lang="it-IT" dirty="0" smtClean="0"/>
              <a:t>civiltà.</a:t>
            </a:r>
            <a:endParaRPr lang="it-IT" dirty="0"/>
          </a:p>
        </p:txBody>
      </p:sp>
      <p:sp>
        <p:nvSpPr>
          <p:cNvPr id="2" name="AutoShape 2" descr="data:image/jpeg;base64,/9j/4AAQSkZJRgABAQAAAQABAAD/2wCEAAkGBhQSEBUUExQWFBQVFhcXFhcWGBYXFxUUGBUYGhQYGBYYHCYfFxwjGRUXIDAgJycpLC0sGB4xNTAqNSYrLCkBCQoKDgwOGg8PGi0kHyQsLCwsLCwpKSwsLCwpLCwsLCwsLCksLCwsLCksLCksKSwsKSwsLCwsLCwsLCwsLCwpLP/AABEIALcBEwMBIgACEQEDEQH/xAAbAAABBQEBAAAAAAAAAAAAAAADAAECBAUGB//EAEEQAAIBAwIEAwYEBAMHBAMAAAECEQADIRIxBAVBURMiYQYycYGRoUJSsdEUI8HwFTOSBxZicoKy4UNT4vFjg6L/xAAZAQADAQEBAAAAAAAAAAAAAAAAAQIDBAX/xAAmEQACAgICAQMFAQEAAAAAAAAAAQIREiEDMUEiUfAEE2FxgVIj/9oADAMBAAIRAxEAPwD2Cm8Skrg0nsg/+Kf7EPrp/Equ9iNiaGbTVaSJt+xd8YUtYNUdJpCqwQZFq5bHSgmO9Mr0jmmlQmxqkpqMU4WqskKhohFBqatUspMQFTioE1JaQyDCokVNhUaoTGAp6VI0CIk04popCgAnShMe1SLVGaSG2KKialNM1AgZFQNFimNVYgBWoFKMz0JnqlZINloRorUMiqQgTGhEUdhQyKokEVqBFFK1ErQAOaVS0UqAOpAqQofiVIXRXCddjm4abxxS1g02r+4FNCJeMKG0dKnq+H0pR8KpaEBIpaaLpptFVkRRAVMPS0U+miwHDURCKDFPSasdloGkR8KALhpix71GJWSJsgobJSimirRLY2mmNSpRTsRDTTkU9KiwI6aeKemNFgRIqJNTqJosAbGhkUYiolaqyWgJFQK0cpUSlOxUAIqJWjFaiUp2IrlaiVo5WoFKdioAVqJFHK1ArRYUA0UqLppqLCjcApwKGGqQauOzqoIKfTUA1OHosKJhKfRUQ9OGoyYUS0UiKaacGnkFDRTxSmkDTyFQ9OKalFFhRKfSm0U1KaVjH8Ol4dKaU0ZCpDFKjpqdNTsKI6aUU80xNFioYiminmmmiwoaKjFSmmmnYURpjTk0xosVEaaKc01OxUQK1AiiGomnkKgZWhlaKaiarIVAitQK0U1E0ZBQKKVSpU8hUZi+1P8Awfc1G57Ru3ukL8p/7q4q3zURPeehEfGasrxxnBAxPy6E1jo12dWPaO5HvL/pFOPaG5+df9I/auUXi23kj0gftUhxLT732FAbOrHP7v5x/pH7UdfaVhuFPyIrjRfM7n+lObrD+/Sig2dl/vSey/cVI+1R6IPqTXGi6/rUxdY9Z+dOkFs6W97SXTsQv/KI/WTQW59dO9xvr1rCF47ft+9TbUIkETtI3+tOkI2jzu8R/mN9f60AcY2+twf+dv3rPtuY6f38qmGMb/Lv+9IRt2OfXgPf1f8AMNX/AJq7Z9qSPfQH1XH2MiuZtrOwn4ZonhFTEEH4VI9nXW/aO0dyV+In7ijf43Z/9wff9q4zp++1N4B7Gih2zsP8etnYz9v1ow5tbP4o+P8A4riNDdqkqN0mnSFbO6HGIdmX6ikOJU/iU/AiuIFu52+9HSzd7fpSxDI7A8Qo/EPqKX8QvcfUfvXKLwt78v6U/wDDXvy/pTxDI6luIUfiH1H71A8Yn51/1D965z+Du/l+4pxwV3tHzFGIZHQ/xS/mX/UP3pjxC/mX6iuf/grnp9qQ4W56fWnQsjfbiF/MPqKS3QdiD8CDWD/DP2H1pfwz9gPgaMR5G8TUS1YvhXen/dTAXh1P+of1oxFkbJaoE1mC7e9D9KXj3uw+1FBZolqgTWcb97sPt+9N/E3fyg/38adMLRfmnqh/FXPyD60qKYWjy69fUZGQxPSIJMgCgq7dcnsPezt1qFwM4KonmQiIEZjt1AnrVVOLj3gRHvA4I64mOtYP8GkmavB8yKSCSw6SRgya0BzFGGH0wMg4Jb0xmsqxw2oA6Ro6swaIJzJAjf4UV00HDqwmIiMR+ExVRdjppbNm0CV1SfmaOlsgTEiAQcxJGxMRWdw/MLhAKgsCclh5ZiB5upirN201y3/mNrJwiozIeokgxP16TVWwpFh30jOgdYgk/PttRbbjJDMce6LRjGwkGB8aocPw5WU1lWAwqkHqfeyAv13NWk4HyksxO58+JHcQYP19etKx0h7gfos56dB3IG+9SV2PveX/APXcnpGVGKPwPKQ4JLsqjHnRguD+EsxDb1o37VpLahBZcqPNrLBj1xpGfhVGdrwZMmCQZgT7r/8AbMilZ4wHMO234QB85JgH1qj/AIi/iMD4arPu6ioGRAiBjHX71o8HxaeIw0AjSDIZgJAJGQNun9KWx6LXEcQSJLpAzGfL6RpipcNaa4P5asw7lSokTM6ZmI7CqiuNRb+XmcFHxtsZI27iM0r/AA1u5lULOR5lRNJOcxBjY5AHSaNhaD+MVaCQCDGCZ+UZmif4gpZZIQ9Q2sH46zNZd3k7rAAuQ0DzLcB9A0gzEdKZbLsSTbVTkAlCdttlOPvSHaNK5zG2keYEdlbUfhBA6df2qyvPbDEAKFwT5lWAfVmcQSBA6VyPNCwuEC20ADYenbH3FZpFyfcb6f32q0r8mbkrO8u+1dq0QqWgxJMHCq0CTlWbTj41Yse2iADUjFvLIGnrgwSZH3rzti/W22NvKcTj9KSm5qB0PvtBoxDJHpHF+2aqwCqc/n8hOcwNW1Cv+2+kiLSnJ1DUQQACRGMbdfSuZZrp1KQxkrkxM77v5viP1qpzKy1sgaTkGIBYb99Ij7zUoejr/wDf1f8A2G+Tr/UVrWPaTh22uCfng9vrXltl3LCfKM50sftFdDd424AmpXcaIUujeUdTpHr6kxTaoFTO04Xmtu4zQ6wpK+8Mkfi+hH9ii8RxACkhhjO42GT17V5o95FBUkhiMG57sQAek7HufhWc9wDbwzg+66n5T3oFR6nwPNkvMwScBW91hKtEGdiMiPjVm7eCiTsN68mt8S490MIj3XAP2bP/AIrXHOLzp4bq7KViJQgqMEw3XNMMTuOM4yLUmF1YUsdIgycztgduoqZ4owhVdQYAyCojHrvXFXucXWkXLbtbLGdXeQTjcAaRt9K1uVcyueGqkWyFVQIuKDAEGVz33pktG8nFkxKMJ6+UgfQz9qmeIHr9D+1BF09RHpM/eM0xvUUKwh4le4+tN4w7j6ihG7UGg9B9KYWWdVNVQqPyj6UqB2cCvD6mVkCiDiQylTO6j6Z/aiNwjIQ3vOdyqzkz8T989abg+Ynh21KD0DG4EGDtAZTAxuc1cscfZcku5F3UWBJU2l80yYOTn3QvSuSztKvDcBdugeJqVQfxyo2EwOufSau27HlHg2i+R/MIDEmD7qnAG0nYYydqvC491yGe44MiXaSVkNqXAChgV6HB9atjioEKATBkAQARsACSfuetOxUUl5FqJ1aWnHm1MYjMknP29KbheAs6otr4kDfUbaL6EgFj3hZo7cRdMqtskk7ghYUdyWEk+nyqY4C9p0hbdtf+G5pI+BRJ/wD6qkmyHKK7DqjKE0OpySBd1qpHWFjWBMe9q39RVfiLoJh3zkkJrS25OQIyy4gHOQKjxHLXW0cqYBOkeIxJPvSzsQT8Qawxa806Rq7lmJ+wFaRj7mU+aK6NW3zUsoPEPLDBNuAI6CDtBoK80sEthmUqAV1yBBny/wAuQfvVRbZ28vySf+40bwHP5/sP0FVSMvvIs8RxFtwBD29J99GZzHqtwQe/TbeqFlVggX9bBiVm2SDgAgwZHyHQVat8n1kBln/mJP2Jitjl3Kbdsny/CMCPgKb/AASp2YJ8b81v/S/9WoaWeJLjTcAPTSGn7GuvHAWyPdqVnhEVgQMgb0rYtj8lRlshbk6h70zkx6scdtoq4QKC90w0ZgT1/pms0c8I0a0I1GCRsPXS3mPSkPZDmfKy90sNoEfSqX+BN3+1X+I9oLQkBskGI6GMAz1moDnwBUEGDuQCNPyO+e3SmqYpcbXZRbk7BgJ79KLY5QQ67bjp61sBgYIMiMHO3zqQanRFBmRZmsrnXC6isCcH9a0DcodwA0UU9mJZ5fDDy9R1PfNdMxFUgkUQ3KKEtA+MsKynAk429ayLvJlP4a13ahsKMQyMFuQIfwrv2H7VdX2ZswPL9JAnHQHvV8CpeIe9NRDIq8RwSLgA+6QPM+O0Zx0qxa5fYQ+W2k7zAYzI6tJ6UO6ZYVM3sn5UVQZFs3xVSzzFLo8hmCcfiBUxldxn60C7xy6GYMIAOZxIrkD7PC8/iq4DEhjByp6T2OKT7opdWzvg/WhJxqsSAwlfeGxUdzMY9a4TiOU3TeYW71wSPEGm40QxIgHV0OI7VVucxuo3hvxLsBPlbziROJaYzg1Wxqj0c3I/v6Uq8vPF3Tk3Adtw3b4UqKY9F7l3LxpDOq6zkBz5VXp5Y3M7dJoHNLb6l91tSkDwwW6xBKCJkdBWnp8Msl26LV5SDDkKCCYnUVGs9MGNuhoqcTbEzd19wm4gyPNbG4aDkxXEk07PRlJNUbHKnLSzABm0mCMgBAsHESSrGMYIo3BcQFJkGS3QAADoB371V5beSfyO0RqbL6ZjEypyemepB3tcVwuRBHmPlIZd4JxnOBP0oJLnCcSrKAMnSCB3IGxHQEyNWymCYFXmdFZ0dgmmcsyq0FZRSHIDHDCRAMY2Nc9w9sgRc8OE1HxQ41eYiAVAIBkn0IYYEUe17PWNIb+HV1AOlriqExmBc4ghRmMAwCOlUtEtX2afD8bbuCbdxLg7qZG0wTtI7Ams1ONsPc0CCxJXp7wmcD4Gp31Cy+gC2gJc22N4WwoJlrdsEAZJJBMROa5Pl3P2tEaWDrjJGMjYP+E52MHG1aZsxfDE7Th+EVZIHWZPT9qKzg/32mdvQVztzjbcrdbUG8p895tMoTp8gA1YAo/H8XcNltGlnKnTF8agZgaLR8pgThvync0Rm30iXwKPbNe7xaow1SJGMY6bnYb9Yqvf57bBIkaobBOxG09pNZPAhLdi2bjlSiiBaW14pAwuq+SQGIgkRGBvk1Yve1KsmizwxIgDUxZ4MAb+UH5k+gp3IahBIPxPtWqoGFm6EZZRm0w5ImAQIGDOTMVT4b2vZiRoTERqJBYk7BVUz2yQO5qurk24vhVsqFCDyroCjcEQATsZk+tVuXX7V5yvD2rdwIQdbs6gHpGkamiehUfGhqQsoIi3tOpxfYWHRjKM5LTEgwsyJJwe1QPtKn4fFunuEgH5sa2uP4S9dYG49tgOiWkWP+ptTfQzURy8ggVpHS6MOTk3rZhjiL7TptIk9XOfosUVeCvtAa+RPS2oWc9WMmujTl6irC2gNhTsyybDcOzBRqMtGT3NFFyq+qpBqQBfEpi9BDf1/U0tVAWF10jcqoeMUXAhiTGCYMkGIBHm26GmscatwakII9DI+uxostwklbLRuVE3KFqqOqqM7Cl6iblDLVEtTEB5pxLLZcpGoLiZGflXMpz4AAOblrcsCp8zED/1Eb0jI2ArqLqggg7GqF/lynapkrLjyOJm8q53YuagUtI0HzOCWMkjyMSVU7TO8+laXEcKzQLVx+kvbQNbVMEhvCjscgH1NYnHcAqmF6RrwBkHv8Krn2X16vCudyRtjudj/wDVcqTlJ14O77iUVkuy1xF504hg2hwP5ephpBEhtUqVK7jIzB9Ks8Px4t3dbW9WpYY2riXJYtIbMtsYiZ2zisTheWabgU8TaRhiCfnkmBv0nrXVWuVLEvbtsepRIQ95XUY+Kkb10KMm/SS8a2Vv8XtGS+osSSS1pgdziC/Tb5U1X0fSAA8AbDxNh2ySaVX9uf8ApfP4R/z9n8/pj8NwfGusi3xMKv8A+QBV0kYmDG2BWRc449Wb5kjvG5FdT7Oe0622ZrQe6+lQ1y/cBAXfFu2u0jv0rB5/f/iLhceDZd5JC60E9Sw8xBPeuCldHc77J8uKqUueNbtkNsxAYEDcqRLA4GJ+1dDwHNA8K9sKoMK/hzaMEALqdQFJneB6ZrguY8svcOqFvOAcXEllkmRncR612/st7egfy+Km5biAxyRjZgfeHSDt+teLRPfZrXWZcKNPXVChQcSGGNOOtUpuh3u8Mwa9Pmt3Rrtt5R7oI8pgKQVPSO9TXnNhbDM9z+GuyQLBC34QRADLJVTJgEmKt8JzS3cRTgBkDAenyjqDj09aLAqp7WXmMfw/FuyjzF7ht2S4UggeCikA7SSN81Q5lbXV4gt8G18f5icMzsNFzMXi8LceMjM5MEQCScw5hFw+Pw10ojTbvcOwYhGkKSkEiQDuY3jrVc+yh8Imy90G5pb/ADNHQQCVQjA9BkRVJpdktN9F0cXpXyqqK0EiFUgHuxk4BPXpE1k8X7QcPbmbiz1CjUduy9Y70C97EWtUPfZ2/LcYT33Unp6Cp3OS2uHTULabwIBfpO6g4+VbKUPByzyWqZnN7TXHkWrZI6EqqAbwSTPcD5U88Uxhb1tYGdLNddBPUmQM9R6SaNeuvdUhEuGDkBF8IgdG8QTv2+1Ny7kl12EkIoM9W6yRJxnsB03q7M3JJb7FY9lRccG7de6euomPlmY+ldTyrlaWQQgAncAfvualYshY/XvVgNQc9t9hNVKaHqp9VABdVQu8ToI8pZjOlYbzYmcbADM7YqzwvBG4gZSybecqsESc2wTJx1YAehq63ChLbwWBIJLAwzRLQdwe2I+VYz5UtI7OL6dvcjP4PhrhC60yRmYULvknc4HQbnpVw8EBuSMjM/vV3A9B/fU0I3Qw8uR1IMxETMHGelYfckdX2oexRs8FKqQxyB0ofE2Ckbnptsek56nHxIq6g04Ex03x9elNffEf3/eKpcsiXwQfgyOOYW7nmJ0XQXTaQSJdVBM6gc6iICkDpQOGulvFBRrRtuVzEMoIJZSogjOeufUVfu8vF7h/CaRBm2dUGVzE79xnEaawrvOmXiLyMHRWZyumy1zYCf8ALJgRBnByK2htdimXbHGlrl1CjL4bASQYcMoYEYxgjynNHmscczZ+KMElXy4Ni5ZKvohAdfcJgjetLVWqZ5/JHFhC1XeF5WX3YKAYYbsImRHQ42rOFyM9s/TNQt8QpOoYY51odLNOZJGGmBuCM0Nj44KXZuf7usTCXEb0JKN/oIz8mrK4zjLFklbjm2wEy4Cwc40Szk47D40dOZ3IMtbcAGGYEMCBiVUwwOMg/wBRXO8dzhnzfYXNJATxdICHsqICRMe6TBgfPKWXhs7IQh5RRvGMyWEF9WhlBgGSNWSJ67ZFD5ZzR0ua01IEBl2ACgMpA8v4iZwCY9K0OL9snXUr6GChgoZIgDyjSyxEYE+lchd4qQ051NGWL5KkyCfltU/T3KMrTX7K5Uk0dJa5yl6f4nw3gQNS7yM4ET0326RWdxN+xsmsICYRCVQSf+rvG4NZasNMEwNU5g7dh8JHwpNzUI4ZRnOBIAGQPL0OxqkqeitVs1OHvSoKqAOgIuEj4nXmlWUntBpEaRI397frs4/SlV5SM8YmnbvhP5fEKylJ8NgN06KQPeH94Ik1OE4xAWLrkg+beRGwB2/veocZzdrixACnvM/HO0+lVOEuyP6du29ciVbOyTvRr8Jx926SEtarY3xJjcy23ypm5czkvaGlYB82sKc/huMoQ7j8VKzxxEEHpuMHb0onBc3LMjPLldhcc+GQBEMN2z3MfGqTIcfYoaChIZSp7EEEZ7dK7Tk3DJe4S2G99FZR1KSxI8pwT1Egise5o1LoPhgkKtpyWtmWgKGUhgJIIOYjY1pcPdbhtFu697hgrGdRVrd6SJtniANJXygwwUzmO45IWL8oIq6VV7GlNTKurU9rWcD3Log6jJwVnA7EB57zy4iIQQPMVbVhnMdRbJUD0DzO4FF9p7puWAUUHzo+oN0AI2/F5isEGufsubTI72gdIAdbywpeWMQCG2C59SDTuxVs1uC58WSWsMEG+iCmdvIYnf12mtHgua2SdVq4qOAeptMB2CuNPfGR2FQ4n/aHfuabdnw+ETSAAs+GrRDMwVZZdsGfnXd/7tcBx9tmVLbMMBrLqNZ0A6tK4SSSIIBEdKMU+h5NdnPf4g5I8QJdBGC6Q3wFxN/jpNC4a5bugMNdsS6lYDhSpgyd1z3+grn+cezN/hWMW7iW5IALSrb4LKNIJEYEmtP2VtE2dHj2Wfzt4PhvIH5VcEEnfADfCptrpicYy7RpXeCIPlZWHfb+p/X6UG7adfeUgd4kfUSPvREt6lBe01skgAz1InDEAq3TSQD6UW3wLSCt1xpxAIyCOpAk/GrXJJdmEvpYPp0ZN3iLjXEt2U1M0ksQQigR7zxC/PPaa3+A5YQvnJ1QcsFkHVg6BK7dzNLh7Wj3ZX+vxjfejrxbbYIHbH1FTKcmacfDCC9y6WqhzLj1VWUnzaTj0jr2qb8ytqAXJXMRuzHssbmK81v8xYXdN1XUsSfPPqVJn0rJL8GzZ6l7Pe1PDvcCgOt0sQk5D4jdcqOpB+tc9zr2rsX+I8CwEYh2Z7yHw2F4yAtkqIc5YazuJ3ia5flnEW2Gs/zH1FLVkE6S0Qbt5sSgnC9dz2ra4Tk72QrW7Vp7iggAykHaFEQBBY6cb7jatOiUdIpMSd+vXNA4nilUaX95yoQ43E6lMkbgg4/KabgLV2D4zIxxGkMpySSGBJGJAEdqbjrCMASAxVg6yJ0sBEidjBqKplAFvaCH2C5PWF/FHw974r61T55xZsXUhVK3ixLTDK6iCoOzK2pz8DVtmiCM4nOx7g52PX0JrB5r7RqlpbbqwggqrAa3ssB4RKkmSg8p9VJrWDM5oPxHNGRAxthwinSLjroUfJsQSWB6E0Th+K1IrREqD33H3rkOH9qne6U8KyiS5DBQYxCtBG+B966DhuPLouptWlQJ0quN9lEAVvH2OPnSxsvXuKUKS4JXIOmJyMHO+emPjXM3OYut7UNPgR5mEbqvlDH8PaGzn0FbHGPKH7+g6/KsYclu+Y2TcQkH82lgZEEHDCZOZ60S0ZcE940X+D9ohcsXXE/yxnES2SIGekZ+wiuY4WQ4kSEcPp/M2kfM5A+9aVjkfEKCNduW6CQT2IMATneDWLx3KL1sw4aTBwJneII+NEeRLpnY4PyjQ4m4X0zhij9QDIffzdSR95rFfi5gaYzMkkknqSepxWhZ5dxNwqFsXrhRZPkunqTqMCYE9e1E4bl1ke/c1HqokEMZkAwZiOsUlKlQ3GzKsWWfUZgKJODMfL1rR5b7NXrxi3auOe8ED6mK7n2e4flVseI4cOsH+cCy/wDSEEH51f4n25tICOFsYO7XPInx0zJ/vFS5N9DUfc5m3/ss4ogZtr6FiSPiQKVWX9t+LJkXQJ6LaBX5EilS9Q/SZp9lFNvF7zTOrSCg3kHMj4z8qzeD9leILMoUECYYEMD8I9T6HPWt0eKTIKaIgl7YYISIYKxIBmYhpqzeLKB4vEOAABGpLIgbABADHpNcym15O2XGm+q/pyV+3cswLqlDtnYkHoeu49c5ih8NfxHYn9a3OK4ng/xBbsGdnck7ZYmD8zWXw/Kxevu4BS1qkAQDkCFAGBg/KrU01syfG06Wy1wHMGtsCpAjPmAZZ+B/v1rpL3P7l9POwCtEoANOMZnJEgmJ6mqPD8NZX/0FMddTao6yCSP0qbcZpYeFCQMAKsAbmREVk5K+jWPE2qs2OXx4QHTII7CTtHoawPbPl3EXSjAve0BjqAXUCSTkLlsdfU7VrWfaNo8yo4/0mO+JWitzu3AJDJ8gc/WmuR3oUuDWzzhePe2dLYI7yDvG1bvK+ZwdSsVaQQynSwyPgfvgVscdz+3c8nhC8exUPt3AED61hcdyK7Ou3Z0A40LEzBM6NRYDb9q2yT70YYtdbO05b/tB4q2Bqbxk6hvxYzJgEztkGtS7zbl/GqJ18DxAM+JbA0k7GSpiJPWPjXlf8S6eVgQRqkMCCMR8Qc79M1oWOaKfe3gz16D6D0oaaEmmdHzTiwLwJ4m5xly1/ltlbSR1KtJuH1wM7tit+5xjh1A03ARAPkt+bM63GciMBCBB6ma8y4zmZM6SQJAge8xyPt3JnsK1LPtk7E+ItsnzGB5YAA0gETJ3ye9Np+CU0dzZ58Br1qbYtjzO2nTggdCWUknAYAkQdjJ0xfUicPttkCRME9DGdODXI8Nz+0rn+YQQYkgtbfya5JgbZ32IPxM+K4UXlJS4S2oOHBLSBGHgguMLBaSNI3Aip15L34Og4iyrmWAPb0neNUjbtFV+J4LUuksQPUnBOxnIwTtMelU14xg41XP5aqGYlZJVUJfz6tRYtmWEQIEsapPfkljdvoWyVV2Cp2UAMBgQJjJzSYI0eA4XSJKgGCp0oBBHvSV94kwZPpFWdY2BrJ4fmzAjyMQBDkFWbfBDK6naAcZitG1zdGYDzAk4Doyz8GYaQPnQMvWwfjtuDudvmakyT/4M1StcSrMFCkE6jtAx6gmjrbO4JXpvON4270gHt2uhnv8A2azOZclDwT/M0sSA0EwcYJzIG3pjpWrB/N9hQ7jdCY1eSRKlSfdYFTIhgNumOtAdmAeUqF0+GpAkCVQmDO/XrQL/AA6cNZ1+HpVdIOkEwCYB96ABM11vLeRTYU3vFW9H8zRdOnV1IABAHWPWqvH2XtQPDLgYksslYGkkkQSZz6xv0a5CXx2ZFkWXBazeW4wBhVVluGBIAmVPw1Vj8XzfxFI8VwEUarbtcTTmIdZyZJxJ61pJwtsXi/8ADxckEFdErvjysoMiJmZM1oLetkl7pS1Eea7ZYmZwAV1HfrJqY+0nZWLS0qMPl/M18FTEuDpi34cgT72GMCN4Iq+vOvBckBbqqCRadMKWbfUk69UGJMwKt/wFu8A0WmBnzBdyDByCDNV7vswh/FcHorMB+piq1di3Ro8b/tQ0oBa4YggSfEYJaU+mmC32rjea8zu8wugv/McTAsIEER1uHzN8ya3T7J2A6yGbeNTkr8x39DG3WtK1y5VGkYA2AgD1wABV2l0RTOP43l951JuvobSNOpWuAYiHOSsD0xVvk/LgoDOiXXmdSs5Hp7w010q8G26j++0jM0LS0/ubg+0VOVKkiqb7YJeOf8l4fAJH/dT1WucTeUkeA7x+JNZU+oxT0rQ6ZyPNJ8YIoZtJWBLOwMZ2yYxk1aveyly4mLVu2+rqzSQYjV70H9ZqtYZl9xivUx3O8jGasrza4syZznJH64pO/BSq9lM+y15WXxCiqTurEmOsCBn9611UBQqgQBHwUbR3qq/NZ8zaw0ABidQAHQVO1xClfKQdsHGfnWcsntm8cVqLD3LvTf8AX4mglunTE/HoB9KTenXfp9+1Nq/vtjLf30rM6YxronbUsYiRgR+Zuig9t81ZXhA7jAIAEtAPqT5hj0HwNQsL5RG5GBOyzmexb9MdasXP5ds9xLHp0+wxFHRL2/wirx3NPBB06Vn/AIQMnvED1NVTz664GmEkDKgScDdjWXevG4wLZSRAwNWfePpJwOtXR0MZz+x+1dGCSOOXLKTe9FnhuWeOj+JdYENIYgFZKkDzt7hOkCdW0wKr8T7I3VEwHVvy6iVEk9gXjaYzE4rZ9mOFFwXZLAhkZWQkMvldfnhjg4rbXl5VZzdbdihSyzSfMYg25jEQJ71om0YtJnBWOHtq0XldVnGDb8QSYhnGAfiMV2PB3uHvAWwEIA8ttlHuzA07j6UfjBpTXc0hBlhdwVBxll1ITkSRpGDWenAqBFo+Aj6WBW0skgnSbd6CQGJ7+YEelD9QLRK/7KWSA6lrU5kEhTvsHHxrLv8As1fTNsq4/wCA6HwZHXP1NaPKeOtWwCt8lojJI8xmWCMIU5IxsKvLaBIIJ2wQTsNsjcVi+SjdcN7MfgXvlX8VrigEgKwWS0ajlgZUbdjPpTtzBtaqbilm0+8qGCSceTTIxvncVq8Uh0NHmbSdMkbxgSRisL2i4oWvBhVJDKRmNIIIjGI1ahHpQnk9ClFwWy4L7FnXShIiYLp7wkQWDA+tUuY8YxthVW5Nwqg8yQQWAIVhkGYzHSqPDe0+SWDZjGoELGMY6nNTv3XKWyBlRqmET3/Mp0TiVIPrIPWq2uydPoFzHj/BbQwueIrQ6G6Dp2PvgdjP7RVj2c9p7vjojOWD+Uhjq04Puk9cDvVfh7jFlJtG4DcJfyF21EBZLQYjEbbYzXStw/B2rrvZUMU/yyyBdTMNNzWDkQrOQR1Aq9UZ7s1byshEXnYiCVa2mYIldQQb9xVjilJBjYHp6nHw3Fcq/M7pA037hyPeZT5Zzum8dK2uUcT4tsljq0BhqJMvDHxNawACsAKRuBmse0bdOzB4z2l4kXXA4i4AGMAMRGdsEQKFwftJcDeJdu3LiqNi7QZMdSQe8EVlXPM58wBJzvjUeuPWtu77FXEDpdupjykpqMMDjdANJ7z1U7HNP0q5CTt0gx9ubUe45/6v/jQL/tnbcQbOpTuGYEHtgiDWS3svG/E2AevmI/Vaj/u+JH8+x8fGtiPrVKERvkl8R0HL/bRSYKi3bjJOo6TssBfkMjarHG+2ltR/LIuGBEbb+ZT1BjPasTlvLVtFpHD3wREPxNsAEGQw0sPUZ2nah2eQvrDNdsMk5ReIth9OfKGZoJjqQJiqUUjKUm2diOcodrluP+df0mppxxIBxkA4zgjFA4V+H4Ph/wCVa1hwFu3G0NcW5p8yM6SEHaPKRJBNU+B5raYsLYCqgHUEwzAA/DIBPzihK1ZGe6NQ8We/r8/rTfxZPWqvF3tCMYEqCcmJjpHSqnAc3S4DDAEGNJAnHbv/AEpFmmb5701APFr+YfQ/tTUrQ6OFt8zUahvIVozAB3/X7Vc/i1OkssTjynqTGduvX1pUqpxSJTsNbsqxInbJAxHzETn9aB/BHRqwfQfGNzHx3pUqnyV4GNhk6kdtJ9Ox+PepeO46jfMj/wC5+tKlSZabXTCDjrkbKdu4PfvA+lTbjmu+TTDMfzTqHQSRgTSpU8V2LOXVmhwHsNxPEaCQqKQNXmB7HSInruYz0ir/AAfslc4i34qqlkoWt6AzEPES5JJyTOJj0pUqGxJbJ8m5Vd4e84uKAIBEGZIONjjBNbT3DqPWJ+PcZ+FKlTEh4L6UChtflCmCCSYjOOo371npyfhtQZbSo1tjDW5Qq052icrsQR/VUqfSspRTv55POwmmTuBE7idWRTfxenZmXI90kZ9aVKklZL0W7PtBeH4yfRoaN+/TFEvW7nEw0jXK9wCqyAI65LE7b0qVC0wdtU2ZfFcpuJhsHO+k/oTXcpxylQEgoAqgFVPlChRuJ2HfalSpc20mafT6bAcdziQ5e2j6APeUSSR0yekCrsoQfIR0BV3ETOwJIxSpVzS6R1xe389wR5baPlY3QOs6TjcwVgjbcQfjT8Mq21ItXVVGkxctu5OoQ0sDJkR8IHXNKlSjJtA0r6Oau8oa3xlpQ2q29xTbJ/EgeQG9fLBn+tegXUe9wnlGp7f8p8hdWkBrLSdzpIT/AKQTTUq6OR9fo44Lb/Zs+y3FM9hNYKlQyxMgAe5sdoj6VDiOdw+kse86QQMZHfanpUJDbJcHxHisQultIBMouAJzkeh9cVOwttmABtsTgRZA2zuwHbtT0qUlSs55TeVHlPOuNa3xFwqSN5I8pkkkr5Tt0jI61reyfGWQb7XrhS4RbFqFYglpNwMFGx8g+tKlVJXE1bqVlrjCtpwtwAW32JlobfSRJx1BA+lYHMeWfw7Fkbyt5gDJMzJAP/VM46g0qVPjeh8qqTolb9phA1Ak9YpUqVU4ozUj/9k="/>
          <p:cNvSpPr>
            <a:spLocks noChangeAspect="1" noChangeArrowheads="1"/>
          </p:cNvSpPr>
          <p:nvPr/>
        </p:nvSpPr>
        <p:spPr bwMode="auto">
          <a:xfrm>
            <a:off x="63500" y="-84137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" name="AutoShape 4" descr="data:image/jpeg;base64,/9j/4AAQSkZJRgABAQAAAQABAAD/2wCEAAkGBhQSEBUUExQWFBQVFhcXFhcWGBYXFxUUGBUYGhQYGBYYHCYfFxwjGRUXIDAgJycpLC0sGB4xNTAqNSYrLCkBCQoKDgwOGg8PGi0kHyQsLCwsLCwpKSwsLCwpLCwsLCwsLCksLCwsLCksLCksKSwsKSwsLCwsLCwsLCwsLCwpLP/AABEIALcBEwMBIgACEQEDEQH/xAAbAAABBQEBAAAAAAAAAAAAAAADAAECBAUGB//EAEEQAAIBAwIEAwYEBAMHBAMAAAECEQADIRIxBAVBURMiYQYycYGRoUJSsdEUI8HwFTOSBxZicoKy4UNT4vFjg6L/xAAZAQADAQEBAAAAAAAAAAAAAAAAAQIDBAX/xAAmEQACAgICAQMFAQEAAAAAAAAAAQIREiEDMUEiUfAEE2FxgVIj/9oADAMBAAIRAxEAPwD2Cm8Skrg0nsg/+Kf7EPrp/Equ9iNiaGbTVaSJt+xd8YUtYNUdJpCqwQZFq5bHSgmO9Mr0jmmlQmxqkpqMU4WqskKhohFBqatUspMQFTioE1JaQyDCokVNhUaoTGAp6VI0CIk04popCgAnShMe1SLVGaSG2KKialNM1AgZFQNFimNVYgBWoFKMz0JnqlZINloRorUMiqQgTGhEUdhQyKokEVqBFFK1ErQAOaVS0UqAOpAqQofiVIXRXCddjm4abxxS1g02r+4FNCJeMKG0dKnq+H0pR8KpaEBIpaaLpptFVkRRAVMPS0U+miwHDURCKDFPSasdloGkR8KALhpix71GJWSJsgobJSimirRLY2mmNSpRTsRDTTkU9KiwI6aeKemNFgRIqJNTqJosAbGhkUYiolaqyWgJFQK0cpUSlOxUAIqJWjFaiUp2IrlaiVo5WoFKdioAVqJFHK1ArRYUA0UqLppqLCjcApwKGGqQauOzqoIKfTUA1OHosKJhKfRUQ9OGoyYUS0UiKaacGnkFDRTxSmkDTyFQ9OKalFFhRKfSm0U1KaVjH8Ol4dKaU0ZCpDFKjpqdNTsKI6aUU80xNFioYiminmmmiwoaKjFSmmmnYURpjTk0xosVEaaKc01OxUQK1AiiGomnkKgZWhlaKaiarIVAitQK0U1E0ZBQKKVSpU8hUZi+1P8Awfc1G57Ru3ukL8p/7q4q3zURPeehEfGasrxxnBAxPy6E1jo12dWPaO5HvL/pFOPaG5+df9I/auUXi23kj0gftUhxLT732FAbOrHP7v5x/pH7UdfaVhuFPyIrjRfM7n+lObrD+/Sig2dl/vSey/cVI+1R6IPqTXGi6/rUxdY9Z+dOkFs6W97SXTsQv/KI/WTQW59dO9xvr1rCF47ft+9TbUIkETtI3+tOkI2jzu8R/mN9f60AcY2+twf+dv3rPtuY6f38qmGMb/Lv+9IRt2OfXgPf1f8AMNX/AJq7Z9qSPfQH1XH2MiuZtrOwn4ZonhFTEEH4VI9nXW/aO0dyV+In7ijf43Z/9wff9q4zp++1N4B7Gih2zsP8etnYz9v1ow5tbP4o+P8A4riNDdqkqN0mnSFbO6HGIdmX6ikOJU/iU/AiuIFu52+9HSzd7fpSxDI7A8Qo/EPqKX8QvcfUfvXKLwt78v6U/wDDXvy/pTxDI6luIUfiH1H71A8Yn51/1D965z+Du/l+4pxwV3tHzFGIZHQ/xS/mX/UP3pjxC/mX6iuf/grnp9qQ4W56fWnQsjfbiF/MPqKS3QdiD8CDWD/DP2H1pfwz9gPgaMR5G8TUS1YvhXen/dTAXh1P+of1oxFkbJaoE1mC7e9D9KXj3uw+1FBZolqgTWcb97sPt+9N/E3fyg/38adMLRfmnqh/FXPyD60qKYWjy69fUZGQxPSIJMgCgq7dcnsPezt1qFwM4KonmQiIEZjt1AnrVVOLj3gRHvA4I64mOtYP8GkmavB8yKSCSw6SRgya0BzFGGH0wMg4Jb0xmsqxw2oA6Ro6swaIJzJAjf4UV00HDqwmIiMR+ExVRdjppbNm0CV1SfmaOlsgTEiAQcxJGxMRWdw/MLhAKgsCclh5ZiB5upirN201y3/mNrJwiozIeokgxP16TVWwpFh30jOgdYgk/PttRbbjJDMce6LRjGwkGB8aocPw5WU1lWAwqkHqfeyAv13NWk4HyksxO58+JHcQYP19etKx0h7gfos56dB3IG+9SV2PveX/APXcnpGVGKPwPKQ4JLsqjHnRguD+EsxDb1o37VpLahBZcqPNrLBj1xpGfhVGdrwZMmCQZgT7r/8AbMilZ4wHMO234QB85JgH1qj/AIi/iMD4arPu6ioGRAiBjHX71o8HxaeIw0AjSDIZgJAJGQNun9KWx6LXEcQSJLpAzGfL6RpipcNaa4P5asw7lSokTM6ZmI7CqiuNRb+XmcFHxtsZI27iM0r/AA1u5lULOR5lRNJOcxBjY5AHSaNhaD+MVaCQCDGCZ+UZmif4gpZZIQ9Q2sH46zNZd3k7rAAuQ0DzLcB9A0gzEdKZbLsSTbVTkAlCdttlOPvSHaNK5zG2keYEdlbUfhBA6df2qyvPbDEAKFwT5lWAfVmcQSBA6VyPNCwuEC20ADYenbH3FZpFyfcb6f32q0r8mbkrO8u+1dq0QqWgxJMHCq0CTlWbTj41Yse2iADUjFvLIGnrgwSZH3rzti/W22NvKcTj9KSm5qB0PvtBoxDJHpHF+2aqwCqc/n8hOcwNW1Cv+2+kiLSnJ1DUQQACRGMbdfSuZZrp1KQxkrkxM77v5viP1qpzKy1sgaTkGIBYb99Ij7zUoejr/wDf1f8A2G+Tr/UVrWPaTh22uCfng9vrXltl3LCfKM50sftFdDd424AmpXcaIUujeUdTpHr6kxTaoFTO04Xmtu4zQ6wpK+8Mkfi+hH9ii8RxACkhhjO42GT17V5o95FBUkhiMG57sQAek7HufhWc9wDbwzg+66n5T3oFR6nwPNkvMwScBW91hKtEGdiMiPjVm7eCiTsN68mt8S490MIj3XAP2bP/AIrXHOLzp4bq7KViJQgqMEw3XNMMTuOM4yLUmF1YUsdIgycztgduoqZ4owhVdQYAyCojHrvXFXucXWkXLbtbLGdXeQTjcAaRt9K1uVcyueGqkWyFVQIuKDAEGVz33pktG8nFkxKMJ6+UgfQz9qmeIHr9D+1BF09RHpM/eM0xvUUKwh4le4+tN4w7j6ihG7UGg9B9KYWWdVNVQqPyj6UqB2cCvD6mVkCiDiQylTO6j6Z/aiNwjIQ3vOdyqzkz8T989abg+Ynh21KD0DG4EGDtAZTAxuc1cscfZcku5F3UWBJU2l80yYOTn3QvSuSztKvDcBdugeJqVQfxyo2EwOufSau27HlHg2i+R/MIDEmD7qnAG0nYYydqvC491yGe44MiXaSVkNqXAChgV6HB9atjioEKATBkAQARsACSfuetOxUUl5FqJ1aWnHm1MYjMknP29KbheAs6otr4kDfUbaL6EgFj3hZo7cRdMqtskk7ghYUdyWEk+nyqY4C9p0hbdtf+G5pI+BRJ/wD6qkmyHKK7DqjKE0OpySBd1qpHWFjWBMe9q39RVfiLoJh3zkkJrS25OQIyy4gHOQKjxHLXW0cqYBOkeIxJPvSzsQT8Qawxa806Rq7lmJ+wFaRj7mU+aK6NW3zUsoPEPLDBNuAI6CDtBoK80sEthmUqAV1yBBny/wAuQfvVRbZ28vySf+40bwHP5/sP0FVSMvvIs8RxFtwBD29J99GZzHqtwQe/TbeqFlVggX9bBiVm2SDgAgwZHyHQVat8n1kBln/mJP2Jitjl3Kbdsny/CMCPgKb/AASp2YJ8b81v/S/9WoaWeJLjTcAPTSGn7GuvHAWyPdqVnhEVgQMgb0rYtj8lRlshbk6h70zkx6scdtoq4QKC90w0ZgT1/pms0c8I0a0I1GCRsPXS3mPSkPZDmfKy90sNoEfSqX+BN3+1X+I9oLQkBskGI6GMAz1moDnwBUEGDuQCNPyO+e3SmqYpcbXZRbk7BgJ79KLY5QQ67bjp61sBgYIMiMHO3zqQanRFBmRZmsrnXC6isCcH9a0DcodwA0UU9mJZ5fDDy9R1PfNdMxFUgkUQ3KKEtA+MsKynAk429ayLvJlP4a13ahsKMQyMFuQIfwrv2H7VdX2ZswPL9JAnHQHvV8CpeIe9NRDIq8RwSLgA+6QPM+O0Zx0qxa5fYQ+W2k7zAYzI6tJ6UO6ZYVM3sn5UVQZFs3xVSzzFLo8hmCcfiBUxldxn60C7xy6GYMIAOZxIrkD7PC8/iq4DEhjByp6T2OKT7opdWzvg/WhJxqsSAwlfeGxUdzMY9a4TiOU3TeYW71wSPEGm40QxIgHV0OI7VVucxuo3hvxLsBPlbziROJaYzg1Wxqj0c3I/v6Uq8vPF3Tk3Adtw3b4UqKY9F7l3LxpDOq6zkBz5VXp5Y3M7dJoHNLb6l91tSkDwwW6xBKCJkdBWnp8Msl26LV5SDDkKCCYnUVGs9MGNuhoqcTbEzd19wm4gyPNbG4aDkxXEk07PRlJNUbHKnLSzABm0mCMgBAsHESSrGMYIo3BcQFJkGS3QAADoB371V5beSfyO0RqbL6ZjEypyemepB3tcVwuRBHmPlIZd4JxnOBP0oJLnCcSrKAMnSCB3IGxHQEyNWymCYFXmdFZ0dgmmcsyq0FZRSHIDHDCRAMY2Nc9w9sgRc8OE1HxQ41eYiAVAIBkn0IYYEUe17PWNIb+HV1AOlriqExmBc4ghRmMAwCOlUtEtX2afD8bbuCbdxLg7qZG0wTtI7Ams1ONsPc0CCxJXp7wmcD4Gp31Cy+gC2gJc22N4WwoJlrdsEAZJJBMROa5Pl3P2tEaWDrjJGMjYP+E52MHG1aZsxfDE7Th+EVZIHWZPT9qKzg/32mdvQVztzjbcrdbUG8p895tMoTp8gA1YAo/H8XcNltGlnKnTF8agZgaLR8pgThvync0Rm30iXwKPbNe7xaow1SJGMY6bnYb9Yqvf57bBIkaobBOxG09pNZPAhLdi2bjlSiiBaW14pAwuq+SQGIgkRGBvk1Yve1KsmizwxIgDUxZ4MAb+UH5k+gp3IahBIPxPtWqoGFm6EZZRm0w5ImAQIGDOTMVT4b2vZiRoTERqJBYk7BVUz2yQO5qurk24vhVsqFCDyroCjcEQATsZk+tVuXX7V5yvD2rdwIQdbs6gHpGkamiehUfGhqQsoIi3tOpxfYWHRjKM5LTEgwsyJJwe1QPtKn4fFunuEgH5sa2uP4S9dYG49tgOiWkWP+ptTfQzURy8ggVpHS6MOTk3rZhjiL7TptIk9XOfosUVeCvtAa+RPS2oWc9WMmujTl6irC2gNhTsyybDcOzBRqMtGT3NFFyq+qpBqQBfEpi9BDf1/U0tVAWF10jcqoeMUXAhiTGCYMkGIBHm26GmscatwakII9DI+uxostwklbLRuVE3KFqqOqqM7Cl6iblDLVEtTEB5pxLLZcpGoLiZGflXMpz4AAOblrcsCp8zED/1Eb0jI2ArqLqggg7GqF/lynapkrLjyOJm8q53YuagUtI0HzOCWMkjyMSVU7TO8+laXEcKzQLVx+kvbQNbVMEhvCjscgH1NYnHcAqmF6RrwBkHv8Krn2X16vCudyRtjudj/wDVcqTlJ14O77iUVkuy1xF504hg2hwP5ephpBEhtUqVK7jIzB9Ks8Px4t3dbW9WpYY2riXJYtIbMtsYiZ2zisTheWabgU8TaRhiCfnkmBv0nrXVWuVLEvbtsepRIQ95XUY+Kkb10KMm/SS8a2Vv8XtGS+osSSS1pgdziC/Tb5U1X0fSAA8AbDxNh2ySaVX9uf8ApfP4R/z9n8/pj8NwfGusi3xMKv8A+QBV0kYmDG2BWRc449Wb5kjvG5FdT7Oe0622ZrQe6+lQ1y/cBAXfFu2u0jv0rB5/f/iLhceDZd5JC60E9Sw8xBPeuCldHc77J8uKqUueNbtkNsxAYEDcqRLA4GJ+1dDwHNA8K9sKoMK/hzaMEALqdQFJneB6ZrguY8svcOqFvOAcXEllkmRncR612/st7egfy+Km5biAxyRjZgfeHSDt+teLRPfZrXWZcKNPXVChQcSGGNOOtUpuh3u8Mwa9Pmt3Rrtt5R7oI8pgKQVPSO9TXnNhbDM9z+GuyQLBC34QRADLJVTJgEmKt8JzS3cRTgBkDAenyjqDj09aLAqp7WXmMfw/FuyjzF7ht2S4UggeCikA7SSN81Q5lbXV4gt8G18f5icMzsNFzMXi8LceMjM5MEQCScw5hFw+Pw10ojTbvcOwYhGkKSkEiQDuY3jrVc+yh8Imy90G5pb/ADNHQQCVQjA9BkRVJpdktN9F0cXpXyqqK0EiFUgHuxk4BPXpE1k8X7QcPbmbiz1CjUduy9Y70C97EWtUPfZ2/LcYT33Unp6Cp3OS2uHTULabwIBfpO6g4+VbKUPByzyWqZnN7TXHkWrZI6EqqAbwSTPcD5U88Uxhb1tYGdLNddBPUmQM9R6SaNeuvdUhEuGDkBF8IgdG8QTv2+1Ny7kl12EkIoM9W6yRJxnsB03q7M3JJb7FY9lRccG7de6euomPlmY+ldTyrlaWQQgAncAfvualYshY/XvVgNQc9t9hNVKaHqp9VABdVQu8ToI8pZjOlYbzYmcbADM7YqzwvBG4gZSybecqsESc2wTJx1YAehq63ChLbwWBIJLAwzRLQdwe2I+VYz5UtI7OL6dvcjP4PhrhC60yRmYULvknc4HQbnpVw8EBuSMjM/vV3A9B/fU0I3Qw8uR1IMxETMHGelYfckdX2oexRs8FKqQxyB0ofE2Ckbnptsek56nHxIq6g04Ex03x9elNffEf3/eKpcsiXwQfgyOOYW7nmJ0XQXTaQSJdVBM6gc6iICkDpQOGulvFBRrRtuVzEMoIJZSogjOeufUVfu8vF7h/CaRBm2dUGVzE79xnEaawrvOmXiLyMHRWZyumy1zYCf8ALJgRBnByK2htdimXbHGlrl1CjL4bASQYcMoYEYxgjynNHmscczZ+KMElXy4Ni5ZKvohAdfcJgjetLVWqZ5/JHFhC1XeF5WX3YKAYYbsImRHQ42rOFyM9s/TNQt8QpOoYY51odLNOZJGGmBuCM0Nj44KXZuf7usTCXEb0JKN/oIz8mrK4zjLFklbjm2wEy4Cwc40Szk47D40dOZ3IMtbcAGGYEMCBiVUwwOMg/wBRXO8dzhnzfYXNJATxdICHsqICRMe6TBgfPKWXhs7IQh5RRvGMyWEF9WhlBgGSNWSJ67ZFD5ZzR0ua01IEBl2ACgMpA8v4iZwCY9K0OL9snXUr6GChgoZIgDyjSyxEYE+lchd4qQ051NGWL5KkyCfltU/T3KMrTX7K5Uk0dJa5yl6f4nw3gQNS7yM4ET0326RWdxN+xsmsICYRCVQSf+rvG4NZasNMEwNU5g7dh8JHwpNzUI4ZRnOBIAGQPL0OxqkqeitVs1OHvSoKqAOgIuEj4nXmlWUntBpEaRI397frs4/SlV5SM8YmnbvhP5fEKylJ8NgN06KQPeH94Ik1OE4xAWLrkg+beRGwB2/veocZzdrixACnvM/HO0+lVOEuyP6du29ciVbOyTvRr8Jx926SEtarY3xJjcy23ypm5czkvaGlYB82sKc/huMoQ7j8VKzxxEEHpuMHb0onBc3LMjPLldhcc+GQBEMN2z3MfGqTIcfYoaChIZSp7EEEZ7dK7Tk3DJe4S2G99FZR1KSxI8pwT1Egise5o1LoPhgkKtpyWtmWgKGUhgJIIOYjY1pcPdbhtFu697hgrGdRVrd6SJtniANJXygwwUzmO45IWL8oIq6VV7GlNTKurU9rWcD3Log6jJwVnA7EB57zy4iIQQPMVbVhnMdRbJUD0DzO4FF9p7puWAUUHzo+oN0AI2/F5isEGufsubTI72gdIAdbywpeWMQCG2C59SDTuxVs1uC58WSWsMEG+iCmdvIYnf12mtHgua2SdVq4qOAeptMB2CuNPfGR2FQ4n/aHfuabdnw+ETSAAs+GrRDMwVZZdsGfnXd/7tcBx9tmVLbMMBrLqNZ0A6tK4SSSIIBEdKMU+h5NdnPf4g5I8QJdBGC6Q3wFxN/jpNC4a5bugMNdsS6lYDhSpgyd1z3+grn+cezN/hWMW7iW5IALSrb4LKNIJEYEmtP2VtE2dHj2Wfzt4PhvIH5VcEEnfADfCptrpicYy7RpXeCIPlZWHfb+p/X6UG7adfeUgd4kfUSPvREt6lBe01skgAz1InDEAq3TSQD6UW3wLSCt1xpxAIyCOpAk/GrXJJdmEvpYPp0ZN3iLjXEt2U1M0ksQQigR7zxC/PPaa3+A5YQvnJ1QcsFkHVg6BK7dzNLh7Wj3ZX+vxjfejrxbbYIHbH1FTKcmacfDCC9y6WqhzLj1VWUnzaTj0jr2qb8ytqAXJXMRuzHssbmK81v8xYXdN1XUsSfPPqVJn0rJL8GzZ6l7Pe1PDvcCgOt0sQk5D4jdcqOpB+tc9zr2rsX+I8CwEYh2Z7yHw2F4yAtkqIc5YazuJ3ia5flnEW2Gs/zH1FLVkE6S0Qbt5sSgnC9dz2ra4Tk72QrW7Vp7iggAykHaFEQBBY6cb7jatOiUdIpMSd+vXNA4nilUaX95yoQ43E6lMkbgg4/KabgLV2D4zIxxGkMpySSGBJGJAEdqbjrCMASAxVg6yJ0sBEidjBqKplAFvaCH2C5PWF/FHw974r61T55xZsXUhVK3ixLTDK6iCoOzK2pz8DVtmiCM4nOx7g52PX0JrB5r7RqlpbbqwggqrAa3ssB4RKkmSg8p9VJrWDM5oPxHNGRAxthwinSLjroUfJsQSWB6E0Th+K1IrREqD33H3rkOH9qne6U8KyiS5DBQYxCtBG+B966DhuPLouptWlQJ0quN9lEAVvH2OPnSxsvXuKUKS4JXIOmJyMHO+emPjXM3OYut7UNPgR5mEbqvlDH8PaGzn0FbHGPKH7+g6/KsYclu+Y2TcQkH82lgZEEHDCZOZ60S0ZcE940X+D9ohcsXXE/yxnES2SIGekZ+wiuY4WQ4kSEcPp/M2kfM5A+9aVjkfEKCNduW6CQT2IMATneDWLx3KL1sw4aTBwJneII+NEeRLpnY4PyjQ4m4X0zhij9QDIffzdSR95rFfi5gaYzMkkknqSepxWhZ5dxNwqFsXrhRZPkunqTqMCYE9e1E4bl1ke/c1HqokEMZkAwZiOsUlKlQ3GzKsWWfUZgKJODMfL1rR5b7NXrxi3auOe8ED6mK7n2e4flVseI4cOsH+cCy/wDSEEH51f4n25tICOFsYO7XPInx0zJ/vFS5N9DUfc5m3/ss4ogZtr6FiSPiQKVWX9t+LJkXQJ6LaBX5EilS9Q/SZp9lFNvF7zTOrSCg3kHMj4z8qzeD9leILMoUECYYEMD8I9T6HPWt0eKTIKaIgl7YYISIYKxIBmYhpqzeLKB4vEOAABGpLIgbABADHpNcym15O2XGm+q/pyV+3cswLqlDtnYkHoeu49c5ih8NfxHYn9a3OK4ng/xBbsGdnck7ZYmD8zWXw/Kxevu4BS1qkAQDkCFAGBg/KrU01syfG06Wy1wHMGtsCpAjPmAZZ+B/v1rpL3P7l9POwCtEoANOMZnJEgmJ6mqPD8NZX/0FMddTao6yCSP0qbcZpYeFCQMAKsAbmREVk5K+jWPE2qs2OXx4QHTII7CTtHoawPbPl3EXSjAve0BjqAXUCSTkLlsdfU7VrWfaNo8yo4/0mO+JWitzu3AJDJ8gc/WmuR3oUuDWzzhePe2dLYI7yDvG1bvK+ZwdSsVaQQynSwyPgfvgVscdz+3c8nhC8exUPt3AED61hcdyK7Ou3Z0A40LEzBM6NRYDb9q2yT70YYtdbO05b/tB4q2Bqbxk6hvxYzJgEztkGtS7zbl/GqJ18DxAM+JbA0k7GSpiJPWPjXlf8S6eVgQRqkMCCMR8Qc79M1oWOaKfe3gz16D6D0oaaEmmdHzTiwLwJ4m5xly1/ltlbSR1KtJuH1wM7tit+5xjh1A03ARAPkt+bM63GciMBCBB6ma8y4zmZM6SQJAge8xyPt3JnsK1LPtk7E+ItsnzGB5YAA0gETJ3ye9Np+CU0dzZ58Br1qbYtjzO2nTggdCWUknAYAkQdjJ0xfUicPttkCRME9DGdODXI8Nz+0rn+YQQYkgtbfya5JgbZ32IPxM+K4UXlJS4S2oOHBLSBGHgguMLBaSNI3Aip15L34Og4iyrmWAPb0neNUjbtFV+J4LUuksQPUnBOxnIwTtMelU14xg41XP5aqGYlZJVUJfz6tRYtmWEQIEsapPfkljdvoWyVV2Cp2UAMBgQJjJzSYI0eA4XSJKgGCp0oBBHvSV94kwZPpFWdY2BrJ4fmzAjyMQBDkFWbfBDK6naAcZitG1zdGYDzAk4Doyz8GYaQPnQMvWwfjtuDudvmakyT/4M1StcSrMFCkE6jtAx6gmjrbO4JXpvON4270gHt2uhnv8A2azOZclDwT/M0sSA0EwcYJzIG3pjpWrB/N9hQ7jdCY1eSRKlSfdYFTIhgNumOtAdmAeUqF0+GpAkCVQmDO/XrQL/AA6cNZ1+HpVdIOkEwCYB96ABM11vLeRTYU3vFW9H8zRdOnV1IABAHWPWqvH2XtQPDLgYksslYGkkkQSZz6xv0a5CXx2ZFkWXBazeW4wBhVVluGBIAmVPw1Vj8XzfxFI8VwEUarbtcTTmIdZyZJxJ61pJwtsXi/8ADxckEFdErvjysoMiJmZM1oLetkl7pS1Eea7ZYmZwAV1HfrJqY+0nZWLS0qMPl/M18FTEuDpi34cgT72GMCN4Iq+vOvBckBbqqCRadMKWbfUk69UGJMwKt/wFu8A0WmBnzBdyDByCDNV7vswh/FcHorMB+piq1di3Ro8b/tQ0oBa4YggSfEYJaU+mmC32rjea8zu8wugv/McTAsIEER1uHzN8ya3T7J2A6yGbeNTkr8x39DG3WtK1y5VGkYA2AgD1wABV2l0RTOP43l951JuvobSNOpWuAYiHOSsD0xVvk/LgoDOiXXmdSs5Hp7w010q8G26j++0jM0LS0/ubg+0VOVKkiqb7YJeOf8l4fAJH/dT1WucTeUkeA7x+JNZU+oxT0rQ6ZyPNJ8YIoZtJWBLOwMZ2yYxk1aveyly4mLVu2+rqzSQYjV70H9ZqtYZl9xivUx3O8jGasrza4syZznJH64pO/BSq9lM+y15WXxCiqTurEmOsCBn9611UBQqgQBHwUbR3qq/NZ8zaw0ABidQAHQVO1xClfKQdsHGfnWcsntm8cVqLD3LvTf8AX4mglunTE/HoB9KTenXfp9+1Nq/vtjLf30rM6YxronbUsYiRgR+Zuig9t81ZXhA7jAIAEtAPqT5hj0HwNQsL5RG5GBOyzmexb9MdasXP5ds9xLHp0+wxFHRL2/wirx3NPBB06Vn/AIQMnvED1NVTz664GmEkDKgScDdjWXevG4wLZSRAwNWfePpJwOtXR0MZz+x+1dGCSOOXLKTe9FnhuWeOj+JdYENIYgFZKkDzt7hOkCdW0wKr8T7I3VEwHVvy6iVEk9gXjaYzE4rZ9mOFFwXZLAhkZWQkMvldfnhjg4rbXl5VZzdbdihSyzSfMYg25jEQJ71om0YtJnBWOHtq0XldVnGDb8QSYhnGAfiMV2PB3uHvAWwEIA8ttlHuzA07j6UfjBpTXc0hBlhdwVBxll1ITkSRpGDWenAqBFo+Aj6WBW0skgnSbd6CQGJ7+YEelD9QLRK/7KWSA6lrU5kEhTvsHHxrLv8As1fTNsq4/wCA6HwZHXP1NaPKeOtWwCt8lojJI8xmWCMIU5IxsKvLaBIIJ2wQTsNsjcVi+SjdcN7MfgXvlX8VrigEgKwWS0ajlgZUbdjPpTtzBtaqbilm0+8qGCSceTTIxvncVq8Uh0NHmbSdMkbxgSRisL2i4oWvBhVJDKRmNIIIjGI1ahHpQnk9ClFwWy4L7FnXShIiYLp7wkQWDA+tUuY8YxthVW5Nwqg8yQQWAIVhkGYzHSqPDe0+SWDZjGoELGMY6nNTv3XKWyBlRqmET3/Mp0TiVIPrIPWq2uydPoFzHj/BbQwueIrQ6G6Dp2PvgdjP7RVj2c9p7vjojOWD+Uhjq04Puk9cDvVfh7jFlJtG4DcJfyF21EBZLQYjEbbYzXStw/B2rrvZUMU/yyyBdTMNNzWDkQrOQR1Aq9UZ7s1byshEXnYiCVa2mYIldQQb9xVjilJBjYHp6nHw3Fcq/M7pA037hyPeZT5Zzum8dK2uUcT4tsljq0BhqJMvDHxNawACsAKRuBmse0bdOzB4z2l4kXXA4i4AGMAMRGdsEQKFwftJcDeJdu3LiqNi7QZMdSQe8EVlXPM58wBJzvjUeuPWtu77FXEDpdupjykpqMMDjdANJ7z1U7HNP0q5CTt0gx9ubUe45/6v/jQL/tnbcQbOpTuGYEHtgiDWS3svG/E2AevmI/Vaj/u+JH8+x8fGtiPrVKERvkl8R0HL/bRSYKi3bjJOo6TssBfkMjarHG+2ltR/LIuGBEbb+ZT1BjPasTlvLVtFpHD3wREPxNsAEGQw0sPUZ2nah2eQvrDNdsMk5ReIth9OfKGZoJjqQJiqUUjKUm2diOcodrluP+df0mppxxIBxkA4zgjFA4V+H4Ph/wCVa1hwFu3G0NcW5p8yM6SEHaPKRJBNU+B5raYsLYCqgHUEwzAA/DIBPzihK1ZGe6NQ8We/r8/rTfxZPWqvF3tCMYEqCcmJjpHSqnAc3S4DDAEGNJAnHbv/AEpFmmb5701APFr+YfQ/tTUrQ6OFt8zUahvIVozAB3/X7Vc/i1OkssTjynqTGduvX1pUqpxSJTsNbsqxInbJAxHzETn9aB/BHRqwfQfGNzHx3pUqnyV4GNhk6kdtJ9Ox+PepeO46jfMj/wC5+tKlSZabXTCDjrkbKdu4PfvA+lTbjmu+TTDMfzTqHQSRgTSpU8V2LOXVmhwHsNxPEaCQqKQNXmB7HSInruYz0ir/AAfslc4i34qqlkoWt6AzEPES5JJyTOJj0pUqGxJbJ8m5Vd4e84uKAIBEGZIONjjBNbT3DqPWJ+PcZ+FKlTEh4L6UChtflCmCCSYjOOo371npyfhtQZbSo1tjDW5Qq052icrsQR/VUqfSspRTv55POwmmTuBE7idWRTfxenZmXI90kZ9aVKklZL0W7PtBeH4yfRoaN+/TFEvW7nEw0jXK9wCqyAI65LE7b0qVC0wdtU2ZfFcpuJhsHO+k/oTXcpxylQEgoAqgFVPlChRuJ2HfalSpc20mafT6bAcdziQ5e2j6APeUSSR0yekCrsoQfIR0BV3ETOwJIxSpVzS6R1xe389wR5baPlY3QOs6TjcwVgjbcQfjT8Mq21ItXVVGkxctu5OoQ0sDJkR8IHXNKlSjJtA0r6Oau8oa3xlpQ2q29xTbJ/EgeQG9fLBn+tegXUe9wnlGp7f8p8hdWkBrLSdzpIT/AKQTTUq6OR9fo44Lb/Zs+y3FM9hNYKlQyxMgAe5sdoj6VDiOdw+kse86QQMZHfanpUJDbJcHxHisQultIBMouAJzkeh9cVOwttmABtsTgRZA2zuwHbtT0qUlSs55TeVHlPOuNa3xFwqSN5I8pkkkr5Tt0jI61reyfGWQb7XrhS4RbFqFYglpNwMFGx8g+tKlVJXE1bqVlrjCtpwtwAW32JlobfSRJx1BA+lYHMeWfw7Fkbyt5gDJMzJAP/VM46g0qVPjeh8qqTolb9phA1Ak9YpUqVU4ozUj/9k="/>
          <p:cNvSpPr>
            <a:spLocks noChangeAspect="1" noChangeArrowheads="1"/>
          </p:cNvSpPr>
          <p:nvPr/>
        </p:nvSpPr>
        <p:spPr bwMode="auto">
          <a:xfrm>
            <a:off x="215900" y="-68897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30" name="Picture 6" descr="http://upload.wikimedia.org/wikipedia/commons/thumb/a/aa/Porto_ancona.jpg/350px-Porto_ancon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1"/>
          <a:stretch/>
        </p:blipFill>
        <p:spPr bwMode="auto">
          <a:xfrm>
            <a:off x="1048048" y="319637"/>
            <a:ext cx="3333750" cy="181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t.travellertribe.com/bari/wp-content/blogs.dir/15/files/bari/porto%20di%20bari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5"/>
          <a:stretch/>
        </p:blipFill>
        <p:spPr bwMode="auto">
          <a:xfrm>
            <a:off x="1012697" y="4841631"/>
            <a:ext cx="3337053" cy="186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trasportando.com/wp-content/uploads/2011/08/porto_di_genov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97" y="2348880"/>
            <a:ext cx="3325293" cy="227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4716016" y="319637"/>
            <a:ext cx="4176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Un </a:t>
            </a:r>
            <a:r>
              <a:rPr lang="it-IT" b="1" dirty="0"/>
              <a:t>porto</a:t>
            </a:r>
            <a:r>
              <a:rPr lang="it-IT" dirty="0"/>
              <a:t> è una struttura naturale o artificiale </a:t>
            </a:r>
            <a:r>
              <a:rPr lang="it-IT" dirty="0" smtClean="0"/>
              <a:t>lungo la costa per consentire l’approdo e l’ormeggio delle imbarcazioni; una protezione dalle avverse condizioni del mare; consente di </a:t>
            </a:r>
            <a:r>
              <a:rPr lang="it-IT" dirty="0"/>
              <a:t>facilitare il carico e lo scarico di merci e l'imbarco e lo sbarco di persone.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720843" y="4298184"/>
            <a:ext cx="4171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 porti si assomigliano tutti: banchine, moli, faro, gru, containers, mucchi di materiale più disparato, strade trafficate, ma ognuno è diverso dell’altro; alcuni sono vicini alla città, altri lontanissimi, per un marittimo che arriva non è facile capire dove si sta trovando.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925452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1" name="AutoShape 2" descr="data:image/jpeg;base64,/9j/4AAQSkZJRgABAQAAAQABAAD/2wCEAAkGBhQSEBUUEhIVFRUVFxUUFBUWFBQUFxUUFRcYFBQUFxUXHCYeFxkjGRQUHy8gIycpLCwsFR4xNTAqNSYrLCkBCQoKDgwOGg8PGikcHBwpKSkpKSkpKSkpKSkpKSkpKSkpKSkpKSkpKSkpKSkpKSkpKSksKSkpKSwpLCwsKSkpLP/AABEIALcBEwMBIgACEQEDEQH/xAAbAAABBQEBAAAAAAAAAAAAAAADAAIEBQYBB//EAEQQAAEDAQUECAIHBgUEAwAAAAEAAhEDBAUSITEGQVFhEyIycYGRobFCwRUjUmJy0fAHFJKy4fEkM1OCojRDc8IWY4P/xAAaAQACAwEBAAAAAAAAAAAAAAACBAABAwUG/8QAJhEAAgIBBAEFAAMBAAAAAAAAAAECEQMEEiExEwUUIkFRIzJhQv/aAAwDAQACEQMRAD8A9tldTJTgVZkmdBXU2V2VQaY5JIFJQISSSShBJJJKEEkkkoQSSSShBJLhKj2i3sZ2neCq0i6bJCHWrNaJcQO9Udt2hOjBHMqmtVsc89ZxKxnnjHo1WGTO33+0VjHllGHRkXGYkawuXVt80iHRM715belWK1T8b/coDLUQunjUHBcCEtyke5U9rG8lIp7SUyvFKN7VY7foEdl+1R8Q8kfhxsHfNHtjL7pnejtvFh+ILxWntRVG5p8wplHbN41afAofbxfTLWWR7E21NPxBEDxxXktPbfiHDyUqntw37ZHgUL0/4wvMeoykV55Z9u2/6nv81Z2fbMH4gf1yQPTyL8qNekqChtS06x6qbTv+mdTCzeOS+gt8WWS4SozLypnR49UQ128Qh2v8Kcl9BElyV2VChJJJKEOBOQRUTw9WUmPKQTQ5OahDQ5dXJSVBnUlyVzEoXY5JclKVCWdSQ6ldrRLiABxWXvn9odCjLWfWO5aK0myWjVOcqhl9FgPSQXSYDNA34ZJ3rD3XtnWtdoe18NY1hIaPtSI9CVZutHNLZs3jdDOPDv5LW2X692nVHJVlW0ydVFqWlQ6l5NiZnq4hGcjLTzSMssp9DaxKJPdWQzUQadYOmNzi094g+xCr9pKxbZKxaSHBogjXtBZRTcqCm1GNmLvak416sNJ+sfoOajii/wCy7yKrrSHGocMmXGfzUuz2QnhumM4nSYXpcfEUjhy5bZOZTcGyWkDmO5c6RDoNdTOTTrBMgdU5OEa6J1egWHMQDpzWoND+lVhZGtLASN5VQHqzu13U8SiTBaJBszUN9jG5HBQK9ta3IlWCkUr2PJPefBcxvb8RUqo8SY3kpjn8lm5B0Pp3pXbEVHean0dqq7dTPeqxxMe6bWJw81N7L2o01n24cO03yMKxobeM34h5H2KwFqPVCDTYdVe8rYe87K7WMtDjTD5dEiZBga66rTrw39mlWLzo59oVB4dG4+4C9yKWyd8Frg6kkkswrQ3CF0JsroKsE6u41WX1b3U2twkAuJGee6cgqKpetVzg1zgR2hAgyMxvVM1hBvlGylKUGzPljScyWgnxCLKonN0dJTSVX2+/qVLIuxO4DP10Wfte1VRxIaMI9fNZTzRgaxwTmaq0W5tMS5w7spWLv79pJY406FPE4ZEmcjHLvUapaCTJzk71inWw/vNoMxDuWQ6s+ymnzLLKi8uF4kiTeN6Wu1O+sfH3QDC5ZLDh7Rk71Fq3oACZJdkPBRal6PczCwZ/onNdHhCq3MnbIVIrVs/tfzFabplhrqt4s7nOqEZiIGeZM7lJtO09TcGsHF0e2q4eq0+TLluPR2MOeGPHT7Lu+LU4OLQcg0GAdTEg+eSrqt4sa1okCBBA4gx45ALO2i98Z6z3PJ3NBA8yon7yR2WNbzccRTWLSbV8mLT1Lb4Rqm7VuaHBjZlxfiPEwNfDgqq9L4dUaRUqAA6hpk+mXoqWrag7tvc7k3IKO61BoJY0SOOZTUcOOL6F5ZJS4bH2ygJBBMOGKDuU6w15oVB9l1I+eMKJeT5gjeAldjS1laRq1kd7SfzWxkSA5FNpwgaZn5SogemW2mXMECYdPhEIyg5trtxb5pzLyqt7Lh6KqFld9n2XegcNyDlEpF1TvuqNYPl8kOreLnuLnDMxlnuyVVgdwKcC7mpbLpFuy35aJ30gFTiq7mu9O79BUQtnWtp4p372I1VQbSeS503JQlE+0WmRlqgNqnigtqjgfNPaRzVItl5sxen7va6VbXoyTHEEFpE+K9p2S2zZbsYa0sLIOZkEHnx5LwawvYHtxE4cQxRrhnOOcLffs7vmjStWBgdgqOgYoJBLQ1uncjlG1Zmz11JOhdS9lUikt16nEWsOhgnnwTbLaHukYzpKydK/olxp1Ykk9U68Vc3HefTPIDXsAEuc4ECDuE6o01Rps5LGtd5qlpcZImOWSG658pOR3cf6KXWvNrIDddxVNel/EAkGSDhifFZylfRtCLRa1LzFMAYyY0A5c1V22+6lTLEQDlAMLN0ra57yXEkZRwnP80W03k1oku05+HzSGbK72oexYorlj61Qzqh9IqO27RNbpJVRadoqj+yC1KrT5Z/4MvNCHXJrq94NZm5wHishbLaC9xBAaSSCBJcDxUF1R73CSTBBMnjyQw8Gq4bg2QJ3zHzXR0+mWLlvkRy5HldUHqVwd08zmfJRLdaXNMEmImNApIeAIgeQQatQHMwUzvQCwMr3v6ru75yo77QJzGKTkT4KVbKktIVVaT8lalaMpxqVB6tqePug8N6ivtB3mUM1Sdc4TCpZVEjp8vNJtWWlRcSPT7MclEwWW7hJb+EegV7b6LP3Bzm5ObUbTfxnU+6z7X6fgCv69PpH1KIOEVqbKrTuxtcQTzJaG+S2iZSKAPWo2FoCpXe1wBHRk5iRkZ88lXf/ABFwdBqgf7f6rS7M3ALMH1elLyWYYiIzzPkjinYLfBc/Q1I602HwCRuKgR/k0/4QuNtveiMtYPFNUhe2R3bM0D/2mjuEKLW2OonQR4lWwr96a97jpKraibmjPVNjWcT5q5tf7NrN0ALarm1MDXQc5yBPnmnYXkEwYCuq1mFR1OXRNLyLAwePa9FlOKQak2YcbANI/wAz/ig1f2f8Ht8oW+N0GMnhON3kbh3qqgXukebnYF/wlp80x2wFojEA2NO20ekr0w0Ydu7ITwwZSN+am1FeRnlt37P1KFssorshjq9IGc2kF4kHwlQdnbU5j2Eky0jPfIXo+1lnx2GrHbYW1acah1NwdA5kAheXUKga+RvJPmha2hxdo9YtX7Vy15ApjI8SuLzSuQ5xOLWOPBJBUQtp7Fadr6XWZEkCXDhOgVbX2pc50NYYzzO7qyPVZKraBZqtTpII6rWGc3GMiT6eCg23at2jYAJhIOUn0dSOOCXJpKtqqHCXvDSBx3zKjWi9GDFniJOLXKVjLdfbnDtZ5e4B9119d8cN8nJTxt9hb4x6Lu0bUEiGCN3d4qptVvLm5nWJGuhB1VfSfO8DU5kcUN1ZsZOJJ/RWsYKPSF5Tvss7LbAWgu1XX29VNOoAG9+eeo3Iza7SYDZ4DVW0H5qVIMbZ1jzhRatciqSM5EfNc6Uuxw0dUS6dwGSGKhLnRGTcWeZIDQYhThGe9hOncdxXMbt5hEtjIpSHZw0kDTM5otGwtcxpgzhzPPuQOkWpybIVfQ57vb+6gzmOf5FTq7erzkeM02O/9lWF0kZxz4I4vgznyyRZ6I607iu17OOKJYabTixOGvGE60wW5ETJPrkg3FUQ7UyG5DxTmt+qB5n80evaR0JbGcQTHPj4obHfUBuHRxdj3dkjD6g+COLKaD03ZD8DVo7pOM2ao3PBUfTcNYYWAtJ4Zz5LM0NB+Fq0GyVoDS6TGvmI/MrdOjGSNbVpdbPIiPHmjsqQwt4ylVIfv6zQ0kfddOE/8T5qM8EHNbpmLHMr8kSlbSoxXaYE68fZapgk+heBIRzeBhV1jaI8VIe3IqWUJ15E/wB1pqVWally7dGr5jBl6LEY4lXT7+a1tkdiaCzGMyM8WLLyCxyhQ4NQ+u0PwkfCXT3JXhlRe7gJ8lk7w2rGZwOM9UZZYXDUHeNUC07X1qoe1tPDjaWQRMSlbpmltouKlv8ArMvst3/dauut5WVtlotdOqwGmCSyTLYGWRz7gPNSbnvY1sQcA0gE6yDu+abUlRlsfY68r7+to0pnHVZjE6NGRHiYXn9lIDROe5X1/Ho7Q2o2J6r54lpCsquxVEhrm2llKRJY8yQe87kvmyJPkaxY21wZjL7JSWypbI0gAOla/wC8HZGc8vbwSS/miN+2kUl8gF7XuM4qtOQdAAM1RXrGOBAz+Q/qtBf1oDyHRg6/ZGeGRGXFZ68u23u+ZQw4BnZDLh3o7pgGMjkM50QntyUlzzhblzWm4CrIk6d6RiPNLdPNcecu+YPdr7qNkoNbbNgw78QB8dYQ7M/C8FSr5PVpfrcoDDAB4IbCQezVYfUynE14PLfKFZjm+MzgHgMIk+q5RtRa5xB7TXg9zhmmWSo4POExLAD3QJChCXacfREkQ3DJy3DQpUbWcDTigO5bhIKj1bU8twYjBbhjlEQh0jNIZ9nEAOG8x4yhYSiFL5aetPZEf7YP8oHgq1xUii/I+B8p/NR94/W9HHozfZPusAgg6kiO9SLXZsNNxjslQ7GdY5QpVa1EtdnIOZCwcqYVcDTRJoOIGQBz8An2Rn+AqOiQKlITwlAZWOF7fuk+MAJlN0UCPvNy3GOI81rEFo7ZtB+Fqn3K/tHgclXWU5D8LR6qwuzLpPApiuDH7NjQvXFaab9A5jab8hoMh/yg+aubbTGfGTHPeqO5LfZzddZj2xaMctPxbsOE8AQZ/Eqb6YqiBinC4PEzr9k8Qii9qAas04EmEmtzPcfZDsVsbUzBE4QXDe07x3AplW3MbJxbtPBMKSaMaYWlXLWiOOfknvthjNZqttGC0hmRBGvCY3KNVtbnbyZQvIGofpa3pa2RhkjF9nd4p1nvXBZ7MMLJs9YnEQDiDuklrp1HWPkqV13VokMPHLP0QqNlqVGVBPZc2W75dMZajf5rOe7ug4pF7W2gcXEYhGLSBAB3NHBR6t5P1LjH4RlCp7LVa1xa7PPXnoryx3c2s4tbUaxrRie+oYMHWG5gnxWXbsO/+SXRvtznU2lxjMgH7zTJQLttBZVZnkerG/MZRymPJVeNrX0zJgHM74g6eaPTvFrXNOFxwukHLQHVXubfJJQpcC2qqZt4kEDzUi/LeWCg4E9dj2HwJI91G2ieHPZGmZHcSEa9KHSMptLTDC4giPi1CX1UlaY1pYtppGh2bruNlpZ7jw3EhcVZdFcsotbGkjX7xSXPeSJ11dEa/bNmQD8Q9lVVaB6vIEHLnKu61QdJE6CeM80nRyVyzuEqQrHBGUbKCrRy/og9CRvK0jSDBEFOqMGCchLsI8pUWrd1QMtMkuzLdJ9WWbi4E5ZyFx1Rxptp/C1z6g4y8Na7Pua1cf2njg9w9SnWLtjm4DzI/NN7rViyjzQ17CQJnLRBdQMQtkyyCS002SInLjp7J/0c3/SZ6pX3cF2xn20jDijBPcQmMyfMbgPRbuldlMyCwAjgTvRBcdL7PqVlL1LHF0w1oZy5RgQN/wCskmPAaQOZ81vfoCj9k/xOQrRclFrScLstwcVS9Twt1yE9DlSMFQdn4KO9a69bJTbRe4NcHAZSZEzG/lKyL10cOWOVXE5+TG8bphqFX2RKlqzHJCs9DFJ4IjqM593iUTjyDaobWdAPE5nlwRLPWijGWeXzQ6lEy6dT/ZNa76po3449CjSBCWQ5D8I91Y3e+HO/D8/6qtsjtB90ehVlYTJPcmF0YtckuxHIjgfRPJ65J0jLLVMbkHd0qTUYejkNMYQZg5A71jXIdjGGX5Tp3JPZnr3pWCDVa06FjiTziWpzhmFpHozfZRVKsacXZ9xH9FMbahAk6aoYoAh0D4j77v1uTA6OEDRCnyaNcHH2t5ccLnRPVzPmjW22ucWGes3IkZFw3B0axn5pjKsb28fNNc4bz6LVzbRmopFtTaCJgIwaq2lbsLYGfBG+lM+yqTKaZZBvcjBvJU/0k7gPVdbeVTl5K7RVMNbrvLZcMxv3wNZU61WvqMaBnhLp3RMEeirvpCoRBOR5BcvO0vHRBrZGAk664iI8gErqIeRUOabJsZKo3o5rcMaT7ykqn97qf6Z9Ukh7b/B73Rpb+GG0Bu9rWgboCrL3tDm0HkZEN9yB81f7ZWIiqKoEtLA0ng9pjyiFlbytAdReOQ/mCYy4kprgyx5P4juz1c4MBOkEeP8AVTaFrNWk2RADi7x7KrLnGF+e9kjzCsLnhtIBwzBM581jmiouw8bc1yVNqMVanN7j5klKzPh7eTm+4Stx+uf+IoUdfL7TfcJhcwsxT+Zt2v8Arn9zD7oweodR0V3SCJpt9I4I9OoDv8l5rUQe7g7kJqgtnd13D7rT6uHyUhrlDoH6x34WfzPTbytvR0nu3hpI746o84WUsTlJJfYSyKMLDVr1pMMPqAE5Rn5mFJpVQ4SCCP0F5S+o6o+SZccyVqNmL1cyKdQyJyPCdV08npcVjtf2EcWvbntl0y/2hYP3Stl8HzC80ccl6NfVJ5p1utLDTPV5hecPyH64Jj0uO2DQt6hzMmXc4w7vHkjM62e7QD5qPY25H70eW8KYOS65zBlbRQh2O5/yKm1dFBxdR34wqLC2MaeKs6dI03mdCMjqCN0K32UuKjXskvBDxUdFRpgiNAQciEapsnaGt+qe14+yMj4B2XkVgtdiUnCTpo3lpMm1SSsqATBneI/XmvUbpvqzi7qLX1mf9LgfTjMuwnqmBrMLy+0tr0jFRpb3t+aHTvV40IPgFupwkuGLvHJdoJdoLcDoJhoBG+YhSX1DIkGJE5bpz8YUJ15vM9eOUJjrcXAQXExBxHKeIhab0U4MuKluoA9SzkCTq92fPUKFbq1JzQGUWs6oxHE4nFvIkxHKFALidSuEc0LyRL2Mf0Y5DwHunOE6ulW9gr2XoKbX0XuqgvL3DeC4lm/cIHgpbKlMthlicSYzM/rh5IfJBdtFqEvwoBSbx8k9xaDmDktFSu+sf8uyBuRBn++5HtWzFrrghzabJIJO+QdVlLVYY9yNFgyP6MmbUz7PqhG3wRDBG8GfzWrZ+zl/x1WDuk/JHbsFSbEvc6TBjnl7paXqWGP2bx0WR/Rk6duJzaG90fmtps3dzn2dz67Y64FMEBsggYiANyk3fddls8RTa55Iguz5aK2ZVc95xGYbA5CSYCCHqKnNRS7CyaNwg5Mg/RNPguqx6MLq9BsX4czcQK7wWlroIORHELGXzs5DX9E4EGIbvGYU2taXFVdqokzBKXlUjRNoDXpBosx3upwe8F0z5DzRGhUlts9SRkSBMeKbQvJ7MnDzSWow7+hvDm2qgl4t+td3/IFNe6H+LfcIptrHkk5T6ZQnOoB2h8UcY1CgL+VmrdXw1JO9sDwgqS21g5GD3hAa6cPNoM7tIXTZQV5+bipPcdpJ1wGp02moSJb1AOqd+JypNsqpFNjAScbpzyPUE/MK4oUcJJmZj0/us/to7Ol/+n/ojwPdmSMs/wAcRRWcQ0niY8ApjaDgzHHVBAJGccJ4KLRZ1RnGU+K3f7O69B5fRqUwMVN7pABxQ2XNdOoPDf4L0KRxLrkYLWKlkPHo3NPe0QPSPNedOdDgSJiDHGIkLdWGq1tgtIDWuwl2FxAc5rXsY5gLtcQacPe0rBPOQ7klp8ahOaX6Oame9Rb/AAl2Bwk8Nw8VLFQR+uMKLdzRClynRNgalTcg2SliNQDkfEEFSXlDuk/XO71CGw2DP+Fdyqn2Wma5ZXYB3+Gqcel9MAWnYV471FVnZ6rS84kSqdXNOqMY/t0qbu9g90Fq5aKONjmhxaXCA4aiUpCUt1XQc4RafBU2e77FXrPYKTQ5hggQAeMcVdWXZmyj/st8c1k7h2Ze20TVkNpGQdzzoCPKVs3Wto1cB4roaiTxtKEm+BTFBSVySQ+z3VZ2FzW0mZYXDqjIOnL0UttGmNGNH+0KsbaJqOM6tb6H+qc6vzSM8877N1giWJrNGgHkEKpasjuVca64K8kCNTCCOWbZJ44xi2zU3jUpCmRGE4AaRjtFrSXDxWfNpUa8bdgDGVHiGg4AeEiYHl5qOy0SARocwn9XN5Emo1RlpYRp83ZPNZCtFfqnln5Z/JRsSZV7JSEY8obkklZDq2miwYTUkCYAz1zhWNzXs2tUcGgjCwuk5b1jLLUhzvxO91pdmXA1amY7AjzK9ZpdDBVkbPO6jWSncK4L+Skm4OYSXb3M5m0yBCG+iCpjKBOkmBJjgN6Z0aCgiA+zSolouprtQrrolx1NVRdmTtNwH4VCfZalPSVsalFAfZp1CFxCUilse0TmANe3Ib1d2W/qb/iHt7qBablDtBCqrRc7mnJI5dHCbscx6uUeDbMrA6FZ3bVuVI/jH8v5Knp22tT3kjgc0+8L36ZgDgQWyRv3QlsejePIpI2y6lZIUCpCWDmPZWOz14mhaaNT7FVsjiN8quu+pl+HUckV1QY2bswT/t1XURzmau8QwfSIpCGRScANJdSbjj/diPivPntyHgtZZLZNG1lwgvY3nEYgJ7wFlXDIdywxr5yN8j+KH2S1BoMojrx5IAoLtOzE7ie4LYx4HPt5O4Kbs+MVVxPAH1CdZ7he4TgI74HuptlsfRHKMWQPmqQNou9gCP3Srln0o62/sDLuQvpm0GpUa0g4CZgbh4omwH/TVf8Ayj+QJU7OKduqsqHAC7M6ZOGIe68/lS8821dHfhbxxSdA61912iS4eSnVWWjD/nDHgNQs3gASc+MJt+igaD+jLcQDQ2NcnDrep8lFt1+mo/pTOJzMBGgbiEEN5JzQxx5ItyikJauWTHOoybCXXZ61ei+u+q5lJk9frEYhu6uio3V3HUn+KVNs1rqCi+i3EWOnqiYBOpjeuNuWs+MNJw3TEDTmnprBFVwLQ8rkuzaUD2P/ABNnyCK4oJpObhEAkU2g9ZsSMtZ5phc/g0d7gf5ZXj80bm2j08HUQxXG200peKZeYIABAid+fd6oBZxq/wALT806z0mueGS9xMnrPwiBE+6PTYpSmlHkw1UoPG1PhAbyotqvFR5iGwBlABgkZ8wErPVY1oaHYoH4jHgrhtwUwQHhuI6au10PNVlpqmnWLGnqhrSDAEyF1cukzuDc+kJ6fPhi9mMcap3McfDD/NCaC46tDRInrAmJG4Jjq3E+qEbS0akLlqH4joyl+sbTuCg0nN7pJOoAz8FOuYAY4YGQYHMQDJJUMW4HsgnwVjZqriJcI3Acl2dEs0pq+kcfV+KMHt7JXShdQJ5JL1BwiqYSJgkSIPcdQhvbCKBxTTRnUrIIDiHFNNQI3Q8k00xwULBBwQ3s3qSWcEF7UJYEoFRk7kWpTKGaRQlkKvYA7cFVWq6eC0QooNSmpRZmKVA03Z6HVFq0wYOnz71cVKE7lX2i7Tq0+CGiJgrNeQYKjTmHswdxGh9VXMrtAEgOjIyi2myP0wqE6zu4INtNsNuzT3dfdmgB9Bo3TAKvGWqiQOha0k5aAR3rznoiiU6zm6FVQLRvbdZqgdBORiMJ17h4KF+7kO0Oo3KjsW09SmQdY0nOO4nMea0Vj28YSDUpAkb5HzCJMCmO2Ad/h6w/+1v8gC0VopNqEF7WvIAALgHEAaAE7llNibSGdO3USKnhotF9IN4ry/qEZrNcT0+jlB4lYdt3Uv8ASp/wN/JCr0g09SizKPgE55ZLjb2Ynt2hY0aCRnJSa8q/Rn+P/CVZXuAzEHkI9ER1Uqmtm1bSZOHzCrbRte0aEeElX7fLN9MB5sUTRud1vD5prqgG9YyttVJyn2UN9/ud/UlMw9OyPswlr8aNvVtzB8QQrLfjGPDsOKNN363LEi8idVJpXhC6mk0UsEtyfJz9Tq1lVUbq07X1qhllMN8J91WVG13umM3akHIeCpaN7niVPoX3BXU8e5VJtiCyOH9VRasuh09aqfBSqV00xz781X0r8B4KXTvMH+6KGnxR6QEs+SXbJtOk0aADuR2lQm1gdEVtUplJLpGFt9kiTwSQunXERKIcIUkmQVxJAWSIlNc1JJQg3o0ItXUlCwVSmhFkJJIQhrhCaQkkqIBdTQH0EklZRFqWcKPVsAIySSQlogV7DCiVLOuJIAgLrOhupFJJCwkEs1rfTMscRIIPMHcjfTVX7SSSznCL7RpGcl0NdelQ/EUw2hx1cfNJJCscfwjyS/QZSCSSNxS6BbY4J4CSSiKHsRmJJIgQ7FIYCkkjRQekptKRoUkkaBLGz1CrOjVO9JJaIAP0wSSSREP/2Q=="/>
          <p:cNvSpPr>
            <a:spLocks noChangeAspect="1" noChangeArrowheads="1"/>
          </p:cNvSpPr>
          <p:nvPr/>
        </p:nvSpPr>
        <p:spPr bwMode="auto">
          <a:xfrm>
            <a:off x="63500" y="-84137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2" name="AutoShape 4" descr="data:image/jpeg;base64,/9j/4AAQSkZJRgABAQAAAQABAAD/2wCEAAkGBhQSEBUUEhIVFRUVFxUUFBUWFBQUFxUUFRcYFBQUFxUXHCYeFxkjGRQUHy8gIycpLCwsFR4xNTAqNSYrLCkBCQoKDgwOGg8PGikcHBwpKSkpKSkpKSkpKSkpKSkpKSkpKSkpKSkpKSkpKSkpKSkpKSksKSkpKSwpLCwsKSkpLP/AABEIALcBEwMBIgACEQEDEQH/xAAbAAABBQEBAAAAAAAAAAAAAAADAAIEBQYBB//EAEQQAAEDAQUECAIHBgUEAwAAAAEAAhEDBAUSITEGQVFhEyIycYGRobFCwRUjUmJy0fAHFJKy4fEkM1OCojRDc8IWY4P/xAAaAQACAwEBAAAAAAAAAAAAAAACBAABAwUG/8QAJhEAAgIBBAEFAAMBAAAAAAAAAAECEQMEEiExEwUUIkFRIzJhQv/aAAwDAQACEQMRAD8A9tldTJTgVZkmdBXU2V2VQaY5JIFJQISSSShBJJJKEEkkkoQSSSShBJLhKj2i3sZ2neCq0i6bJCHWrNaJcQO9Udt2hOjBHMqmtVsc89ZxKxnnjHo1WGTO33+0VjHllGHRkXGYkawuXVt80iHRM715belWK1T8b/coDLUQunjUHBcCEtyke5U9rG8lIp7SUyvFKN7VY7foEdl+1R8Q8kfhxsHfNHtjL7pnejtvFh+ILxWntRVG5p8wplHbN41afAofbxfTLWWR7E21NPxBEDxxXktPbfiHDyUqntw37ZHgUL0/4wvMeoykV55Z9u2/6nv81Z2fbMH4gf1yQPTyL8qNekqChtS06x6qbTv+mdTCzeOS+gt8WWS4SozLypnR49UQ128Qh2v8Kcl9BElyV2VChJJJKEOBOQRUTw9WUmPKQTQ5OahDQ5dXJSVBnUlyVzEoXY5JclKVCWdSQ6ldrRLiABxWXvn9odCjLWfWO5aK0myWjVOcqhl9FgPSQXSYDNA34ZJ3rD3XtnWtdoe18NY1hIaPtSI9CVZutHNLZs3jdDOPDv5LW2X692nVHJVlW0ydVFqWlQ6l5NiZnq4hGcjLTzSMssp9DaxKJPdWQzUQadYOmNzi094g+xCr9pKxbZKxaSHBogjXtBZRTcqCm1GNmLvak416sNJ+sfoOajii/wCy7yKrrSHGocMmXGfzUuz2QnhumM4nSYXpcfEUjhy5bZOZTcGyWkDmO5c6RDoNdTOTTrBMgdU5OEa6J1egWHMQDpzWoND+lVhZGtLASN5VQHqzu13U8SiTBaJBszUN9jG5HBQK9ta3IlWCkUr2PJPefBcxvb8RUqo8SY3kpjn8lm5B0Pp3pXbEVHean0dqq7dTPeqxxMe6bWJw81N7L2o01n24cO03yMKxobeM34h5H2KwFqPVCDTYdVe8rYe87K7WMtDjTD5dEiZBga66rTrw39mlWLzo59oVB4dG4+4C9yKWyd8Frg6kkkswrQ3CF0JsroKsE6u41WX1b3U2twkAuJGee6cgqKpetVzg1zgR2hAgyMxvVM1hBvlGylKUGzPljScyWgnxCLKonN0dJTSVX2+/qVLIuxO4DP10Wfte1VRxIaMI9fNZTzRgaxwTmaq0W5tMS5w7spWLv79pJY406FPE4ZEmcjHLvUapaCTJzk71inWw/vNoMxDuWQ6s+ymnzLLKi8uF4kiTeN6Wu1O+sfH3QDC5ZLDh7Rk71Fq3oACZJdkPBRal6PczCwZ/onNdHhCq3MnbIVIrVs/tfzFabplhrqt4s7nOqEZiIGeZM7lJtO09TcGsHF0e2q4eq0+TLluPR2MOeGPHT7Lu+LU4OLQcg0GAdTEg+eSrqt4sa1okCBBA4gx45ALO2i98Z6z3PJ3NBA8yon7yR2WNbzccRTWLSbV8mLT1Lb4Rqm7VuaHBjZlxfiPEwNfDgqq9L4dUaRUqAA6hpk+mXoqWrag7tvc7k3IKO61BoJY0SOOZTUcOOL6F5ZJS4bH2ygJBBMOGKDuU6w15oVB9l1I+eMKJeT5gjeAldjS1laRq1kd7SfzWxkSA5FNpwgaZn5SogemW2mXMECYdPhEIyg5trtxb5pzLyqt7Lh6KqFld9n2XegcNyDlEpF1TvuqNYPl8kOreLnuLnDMxlnuyVVgdwKcC7mpbLpFuy35aJ30gFTiq7mu9O79BUQtnWtp4p372I1VQbSeS503JQlE+0WmRlqgNqnigtqjgfNPaRzVItl5sxen7va6VbXoyTHEEFpE+K9p2S2zZbsYa0sLIOZkEHnx5LwawvYHtxE4cQxRrhnOOcLffs7vmjStWBgdgqOgYoJBLQ1uncjlG1Zmz11JOhdS9lUikt16nEWsOhgnnwTbLaHukYzpKydK/olxp1Ykk9U68Vc3HefTPIDXsAEuc4ECDuE6o01Rps5LGtd5qlpcZImOWSG658pOR3cf6KXWvNrIDddxVNel/EAkGSDhifFZylfRtCLRa1LzFMAYyY0A5c1V22+6lTLEQDlAMLN0ra57yXEkZRwnP80W03k1oku05+HzSGbK72oexYorlj61Qzqh9IqO27RNbpJVRadoqj+yC1KrT5Z/4MvNCHXJrq94NZm5wHishbLaC9xBAaSSCBJcDxUF1R73CSTBBMnjyQw8Gq4bg2QJ3zHzXR0+mWLlvkRy5HldUHqVwd08zmfJRLdaXNMEmImNApIeAIgeQQatQHMwUzvQCwMr3v6ru75yo77QJzGKTkT4KVbKktIVVaT8lalaMpxqVB6tqePug8N6ivtB3mUM1Sdc4TCpZVEjp8vNJtWWlRcSPT7MclEwWW7hJb+EegV7b6LP3Bzm5ObUbTfxnU+6z7X6fgCv69PpH1KIOEVqbKrTuxtcQTzJaG+S2iZSKAPWo2FoCpXe1wBHRk5iRkZ88lXf/ABFwdBqgf7f6rS7M3ALMH1elLyWYYiIzzPkjinYLfBc/Q1I602HwCRuKgR/k0/4QuNtveiMtYPFNUhe2R3bM0D/2mjuEKLW2OonQR4lWwr96a97jpKraibmjPVNjWcT5q5tf7NrN0ALarm1MDXQc5yBPnmnYXkEwYCuq1mFR1OXRNLyLAwePa9FlOKQak2YcbANI/wAz/ig1f2f8Ht8oW+N0GMnhON3kbh3qqgXukebnYF/wlp80x2wFojEA2NO20ekr0w0Ydu7ITwwZSN+am1FeRnlt37P1KFssorshjq9IGc2kF4kHwlQdnbU5j2Eky0jPfIXo+1lnx2GrHbYW1acah1NwdA5kAheXUKga+RvJPmha2hxdo9YtX7Vy15ApjI8SuLzSuQ5xOLWOPBJBUQtp7Fadr6XWZEkCXDhOgVbX2pc50NYYzzO7qyPVZKraBZqtTpII6rWGc3GMiT6eCg23at2jYAJhIOUn0dSOOCXJpKtqqHCXvDSBx3zKjWi9GDFniJOLXKVjLdfbnDtZ5e4B9119d8cN8nJTxt9hb4x6Lu0bUEiGCN3d4qptVvLm5nWJGuhB1VfSfO8DU5kcUN1ZsZOJJ/RWsYKPSF5Tvss7LbAWgu1XX29VNOoAG9+eeo3Iza7SYDZ4DVW0H5qVIMbZ1jzhRatciqSM5EfNc6Uuxw0dUS6dwGSGKhLnRGTcWeZIDQYhThGe9hOncdxXMbt5hEtjIpSHZw0kDTM5otGwtcxpgzhzPPuQOkWpybIVfQ57vb+6gzmOf5FTq7erzkeM02O/9lWF0kZxz4I4vgznyyRZ6I607iu17OOKJYabTixOGvGE60wW5ETJPrkg3FUQ7UyG5DxTmt+qB5n80evaR0JbGcQTHPj4obHfUBuHRxdj3dkjD6g+COLKaD03ZD8DVo7pOM2ao3PBUfTcNYYWAtJ4Zz5LM0NB+Fq0GyVoDS6TGvmI/MrdOjGSNbVpdbPIiPHmjsqQwt4ylVIfv6zQ0kfddOE/8T5qM8EHNbpmLHMr8kSlbSoxXaYE68fZapgk+heBIRzeBhV1jaI8VIe3IqWUJ15E/wB1pqVWally7dGr5jBl6LEY4lXT7+a1tkdiaCzGMyM8WLLyCxyhQ4NQ+u0PwkfCXT3JXhlRe7gJ8lk7w2rGZwOM9UZZYXDUHeNUC07X1qoe1tPDjaWQRMSlbpmltouKlv8ArMvst3/dauut5WVtlotdOqwGmCSyTLYGWRz7gPNSbnvY1sQcA0gE6yDu+abUlRlsfY68r7+to0pnHVZjE6NGRHiYXn9lIDROe5X1/Ho7Q2o2J6r54lpCsquxVEhrm2llKRJY8yQe87kvmyJPkaxY21wZjL7JSWypbI0gAOla/wC8HZGc8vbwSS/miN+2kUl8gF7XuM4qtOQdAAM1RXrGOBAz+Q/qtBf1oDyHRg6/ZGeGRGXFZ68u23u+ZQw4BnZDLh3o7pgGMjkM50QntyUlzzhblzWm4CrIk6d6RiPNLdPNcecu+YPdr7qNkoNbbNgw78QB8dYQ7M/C8FSr5PVpfrcoDDAB4IbCQezVYfUynE14PLfKFZjm+MzgHgMIk+q5RtRa5xB7TXg9zhmmWSo4POExLAD3QJChCXacfREkQ3DJy3DQpUbWcDTigO5bhIKj1bU8twYjBbhjlEQh0jNIZ9nEAOG8x4yhYSiFL5aetPZEf7YP8oHgq1xUii/I+B8p/NR94/W9HHozfZPusAgg6kiO9SLXZsNNxjslQ7GdY5QpVa1EtdnIOZCwcqYVcDTRJoOIGQBz8An2Rn+AqOiQKlITwlAZWOF7fuk+MAJlN0UCPvNy3GOI81rEFo7ZtB+Fqn3K/tHgclXWU5D8LR6qwuzLpPApiuDH7NjQvXFaab9A5jab8hoMh/yg+aubbTGfGTHPeqO5LfZzddZj2xaMctPxbsOE8AQZ/Eqb6YqiBinC4PEzr9k8Qii9qAas04EmEmtzPcfZDsVsbUzBE4QXDe07x3AplW3MbJxbtPBMKSaMaYWlXLWiOOfknvthjNZqttGC0hmRBGvCY3KNVtbnbyZQvIGofpa3pa2RhkjF9nd4p1nvXBZ7MMLJs9YnEQDiDuklrp1HWPkqV13VokMPHLP0QqNlqVGVBPZc2W75dMZajf5rOe7ug4pF7W2gcXEYhGLSBAB3NHBR6t5P1LjH4RlCp7LVa1xa7PPXnoryx3c2s4tbUaxrRie+oYMHWG5gnxWXbsO/+SXRvtznU2lxjMgH7zTJQLttBZVZnkerG/MZRymPJVeNrX0zJgHM74g6eaPTvFrXNOFxwukHLQHVXubfJJQpcC2qqZt4kEDzUi/LeWCg4E9dj2HwJI91G2ieHPZGmZHcSEa9KHSMptLTDC4giPi1CX1UlaY1pYtppGh2bruNlpZ7jw3EhcVZdFcsotbGkjX7xSXPeSJ11dEa/bNmQD8Q9lVVaB6vIEHLnKu61QdJE6CeM80nRyVyzuEqQrHBGUbKCrRy/og9CRvK0jSDBEFOqMGCchLsI8pUWrd1QMtMkuzLdJ9WWbi4E5ZyFx1Rxptp/C1z6g4y8Na7Pua1cf2njg9w9SnWLtjm4DzI/NN7rViyjzQ17CQJnLRBdQMQtkyyCS002SInLjp7J/0c3/SZ6pX3cF2xn20jDijBPcQmMyfMbgPRbuldlMyCwAjgTvRBcdL7PqVlL1LHF0w1oZy5RgQN/wCskmPAaQOZ81vfoCj9k/xOQrRclFrScLstwcVS9Twt1yE9DlSMFQdn4KO9a69bJTbRe4NcHAZSZEzG/lKyL10cOWOVXE5+TG8bphqFX2RKlqzHJCs9DFJ4IjqM593iUTjyDaobWdAPE5nlwRLPWijGWeXzQ6lEy6dT/ZNa76po3449CjSBCWQ5D8I91Y3e+HO/D8/6qtsjtB90ehVlYTJPcmF0YtckuxHIjgfRPJ65J0jLLVMbkHd0qTUYejkNMYQZg5A71jXIdjGGX5Tp3JPZnr3pWCDVa06FjiTziWpzhmFpHozfZRVKsacXZ9xH9FMbahAk6aoYoAh0D4j77v1uTA6OEDRCnyaNcHH2t5ccLnRPVzPmjW22ucWGes3IkZFw3B0axn5pjKsb28fNNc4bz6LVzbRmopFtTaCJgIwaq2lbsLYGfBG+lM+yqTKaZZBvcjBvJU/0k7gPVdbeVTl5K7RVMNbrvLZcMxv3wNZU61WvqMaBnhLp3RMEeirvpCoRBOR5BcvO0vHRBrZGAk664iI8gErqIeRUOabJsZKo3o5rcMaT7ykqn97qf6Z9Ukh7b/B73Rpb+GG0Bu9rWgboCrL3tDm0HkZEN9yB81f7ZWIiqKoEtLA0ng9pjyiFlbytAdReOQ/mCYy4kprgyx5P4juz1c4MBOkEeP8AVTaFrNWk2RADi7x7KrLnGF+e9kjzCsLnhtIBwzBM581jmiouw8bc1yVNqMVanN7j5klKzPh7eTm+4Stx+uf+IoUdfL7TfcJhcwsxT+Zt2v8Arn9zD7oweodR0V3SCJpt9I4I9OoDv8l5rUQe7g7kJqgtnd13D7rT6uHyUhrlDoH6x34WfzPTbytvR0nu3hpI746o84WUsTlJJfYSyKMLDVr1pMMPqAE5Rn5mFJpVQ4SCCP0F5S+o6o+SZccyVqNmL1cyKdQyJyPCdV08npcVjtf2EcWvbntl0y/2hYP3Stl8HzC80ccl6NfVJ5p1utLDTPV5hecPyH64Jj0uO2DQt6hzMmXc4w7vHkjM62e7QD5qPY25H70eW8KYOS65zBlbRQh2O5/yKm1dFBxdR34wqLC2MaeKs6dI03mdCMjqCN0K32UuKjXskvBDxUdFRpgiNAQciEapsnaGt+qe14+yMj4B2XkVgtdiUnCTpo3lpMm1SSsqATBneI/XmvUbpvqzi7qLX1mf9LgfTjMuwnqmBrMLy+0tr0jFRpb3t+aHTvV40IPgFupwkuGLvHJdoJdoLcDoJhoBG+YhSX1DIkGJE5bpz8YUJ15vM9eOUJjrcXAQXExBxHKeIhab0U4MuKluoA9SzkCTq92fPUKFbq1JzQGUWs6oxHE4nFvIkxHKFALidSuEc0LyRL2Mf0Y5DwHunOE6ulW9gr2XoKbX0XuqgvL3DeC4lm/cIHgpbKlMthlicSYzM/rh5IfJBdtFqEvwoBSbx8k9xaDmDktFSu+sf8uyBuRBn++5HtWzFrrghzabJIJO+QdVlLVYY9yNFgyP6MmbUz7PqhG3wRDBG8GfzWrZ+zl/x1WDuk/JHbsFSbEvc6TBjnl7paXqWGP2bx0WR/Rk6duJzaG90fmtps3dzn2dz67Y64FMEBsggYiANyk3fddls8RTa55Iguz5aK2ZVc95xGYbA5CSYCCHqKnNRS7CyaNwg5Mg/RNPguqx6MLq9BsX4czcQK7wWlroIORHELGXzs5DX9E4EGIbvGYU2taXFVdqokzBKXlUjRNoDXpBosx3upwe8F0z5DzRGhUlts9SRkSBMeKbQvJ7MnDzSWow7+hvDm2qgl4t+td3/IFNe6H+LfcIptrHkk5T6ZQnOoB2h8UcY1CgL+VmrdXw1JO9sDwgqS21g5GD3hAa6cPNoM7tIXTZQV5+bipPcdpJ1wGp02moSJb1AOqd+JypNsqpFNjAScbpzyPUE/MK4oUcJJmZj0/us/to7Ol/+n/ojwPdmSMs/wAcRRWcQ0niY8ApjaDgzHHVBAJGccJ4KLRZ1RnGU+K3f7O69B5fRqUwMVN7pABxQ2XNdOoPDf4L0KRxLrkYLWKlkPHo3NPe0QPSPNedOdDgSJiDHGIkLdWGq1tgtIDWuwl2FxAc5rXsY5gLtcQacPe0rBPOQ7klp8ahOaX6Oame9Rb/AAl2Bwk8Nw8VLFQR+uMKLdzRClynRNgalTcg2SliNQDkfEEFSXlDuk/XO71CGw2DP+Fdyqn2Wma5ZXYB3+Gqcel9MAWnYV471FVnZ6rS84kSqdXNOqMY/t0qbu9g90Fq5aKONjmhxaXCA4aiUpCUt1XQc4RafBU2e77FXrPYKTQ5hggQAeMcVdWXZmyj/st8c1k7h2Ze20TVkNpGQdzzoCPKVs3Wto1cB4roaiTxtKEm+BTFBSVySQ+z3VZ2FzW0mZYXDqjIOnL0UttGmNGNH+0KsbaJqOM6tb6H+qc6vzSM8877N1giWJrNGgHkEKpasjuVca64K8kCNTCCOWbZJ44xi2zU3jUpCmRGE4AaRjtFrSXDxWfNpUa8bdgDGVHiGg4AeEiYHl5qOy0SARocwn9XN5Emo1RlpYRp83ZPNZCtFfqnln5Z/JRsSZV7JSEY8obkklZDq2miwYTUkCYAz1zhWNzXs2tUcGgjCwuk5b1jLLUhzvxO91pdmXA1amY7AjzK9ZpdDBVkbPO6jWSncK4L+Skm4OYSXb3M5m0yBCG+iCpjKBOkmBJjgN6Z0aCgiA+zSolouprtQrrolx1NVRdmTtNwH4VCfZalPSVsalFAfZp1CFxCUilse0TmANe3Ib1d2W/qb/iHt7qBablDtBCqrRc7mnJI5dHCbscx6uUeDbMrA6FZ3bVuVI/jH8v5Knp22tT3kjgc0+8L36ZgDgQWyRv3QlsejePIpI2y6lZIUCpCWDmPZWOz14mhaaNT7FVsjiN8quu+pl+HUckV1QY2bswT/t1XURzmau8QwfSIpCGRScANJdSbjj/diPivPntyHgtZZLZNG1lwgvY3nEYgJ7wFlXDIdywxr5yN8j+KH2S1BoMojrx5IAoLtOzE7ie4LYx4HPt5O4Kbs+MVVxPAH1CdZ7he4TgI74HuptlsfRHKMWQPmqQNou9gCP3Srln0o62/sDLuQvpm0GpUa0g4CZgbh4omwH/TVf8Ayj+QJU7OKduqsqHAC7M6ZOGIe68/lS8821dHfhbxxSdA61912iS4eSnVWWjD/nDHgNQs3gASc+MJt+igaD+jLcQDQ2NcnDrep8lFt1+mo/pTOJzMBGgbiEEN5JzQxx5ItyikJauWTHOoybCXXZ61ei+u+q5lJk9frEYhu6uio3V3HUn+KVNs1rqCi+i3EWOnqiYBOpjeuNuWs+MNJw3TEDTmnprBFVwLQ8rkuzaUD2P/ABNnyCK4oJpObhEAkU2g9ZsSMtZ5phc/g0d7gf5ZXj80bm2j08HUQxXG200peKZeYIABAid+fd6oBZxq/wALT806z0mueGS9xMnrPwiBE+6PTYpSmlHkw1UoPG1PhAbyotqvFR5iGwBlABgkZ8wErPVY1oaHYoH4jHgrhtwUwQHhuI6au10PNVlpqmnWLGnqhrSDAEyF1cukzuDc+kJ6fPhi9mMcap3McfDD/NCaC46tDRInrAmJG4Jjq3E+qEbS0akLlqH4joyl+sbTuCg0nN7pJOoAz8FOuYAY4YGQYHMQDJJUMW4HsgnwVjZqriJcI3Acl2dEs0pq+kcfV+KMHt7JXShdQJ5JL1BwiqYSJgkSIPcdQhvbCKBxTTRnUrIIDiHFNNQI3Q8k00xwULBBwQ3s3qSWcEF7UJYEoFRk7kWpTKGaRQlkKvYA7cFVWq6eC0QooNSmpRZmKVA03Z6HVFq0wYOnz71cVKE7lX2i7Tq0+CGiJgrNeQYKjTmHswdxGh9VXMrtAEgOjIyi2myP0wqE6zu4INtNsNuzT3dfdmgB9Bo3TAKvGWqiQOha0k5aAR3rznoiiU6zm6FVQLRvbdZqgdBORiMJ17h4KF+7kO0Oo3KjsW09SmQdY0nOO4nMea0Vj28YSDUpAkb5HzCJMCmO2Ad/h6w/+1v8gC0VopNqEF7WvIAALgHEAaAE7llNibSGdO3USKnhotF9IN4ry/qEZrNcT0+jlB4lYdt3Uv8ASp/wN/JCr0g09SizKPgE55ZLjb2Ynt2hY0aCRnJSa8q/Rn+P/CVZXuAzEHkI9ER1Uqmtm1bSZOHzCrbRte0aEeElX7fLN9MB5sUTRud1vD5prqgG9YyttVJyn2UN9/ud/UlMw9OyPswlr8aNvVtzB8QQrLfjGPDsOKNN363LEi8idVJpXhC6mk0UsEtyfJz9Tq1lVUbq07X1qhllMN8J91WVG13umM3akHIeCpaN7niVPoX3BXU8e5VJtiCyOH9VRasuh09aqfBSqV00xz781X0r8B4KXTvMH+6KGnxR6QEs+SXbJtOk0aADuR2lQm1gdEVtUplJLpGFt9kiTwSQunXERKIcIUkmQVxJAWSIlNc1JJQg3o0ItXUlCwVSmhFkJJIQhrhCaQkkqIBdTQH0EklZRFqWcKPVsAIySSQlogV7DCiVLOuJIAgLrOhupFJJCwkEs1rfTMscRIIPMHcjfTVX7SSSznCL7RpGcl0NdelQ/EUw2hx1cfNJJCscfwjyS/QZSCSSNxS6BbY4J4CSSiKHsRmJJIgQ7FIYCkkjRQekptKRoUkkaBLGz1CrOjVO9JJaIAP0wSSSREP/2Q=="/>
          <p:cNvSpPr>
            <a:spLocks noChangeAspect="1" noChangeArrowheads="1"/>
          </p:cNvSpPr>
          <p:nvPr/>
        </p:nvSpPr>
        <p:spPr bwMode="auto">
          <a:xfrm>
            <a:off x="215900" y="-68897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1115616" y="2298216"/>
            <a:ext cx="77048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Ogni porto è di proprietà del demanio, dato in concessione ad una «Autorità Portuale» che gestisce le diverse aree affidate a terminalisti, costieri e società diverse.</a:t>
            </a:r>
          </a:p>
          <a:p>
            <a:endParaRPr lang="it-IT" dirty="0"/>
          </a:p>
          <a:p>
            <a:r>
              <a:rPr lang="it-IT" dirty="0" smtClean="0"/>
              <a:t>In quanto area costiera è sotto la responsabilità della «Capitaneria di Porto», ma anche la «Polizia Marittima» e la «Guardia di Finanza» hanno le proprie competenze.</a:t>
            </a:r>
          </a:p>
          <a:p>
            <a:endParaRPr lang="it-IT" dirty="0"/>
          </a:p>
          <a:p>
            <a:r>
              <a:rPr lang="it-IT" dirty="0" smtClean="0"/>
              <a:t>Gli accessi dalla città o dalla viabilità ordinaria sono costituiti da «Varchi Doganali» con i relativi controlli a merci e persone, seguendo normative che si diversificano a seconda dell’area a cui si accede.</a:t>
            </a:r>
          </a:p>
          <a:p>
            <a:endParaRPr lang="it-IT" dirty="0"/>
          </a:p>
          <a:p>
            <a:r>
              <a:rPr lang="it-IT" dirty="0"/>
              <a:t>Il trasporto pubblico da e per la città è </a:t>
            </a:r>
            <a:r>
              <a:rPr lang="it-IT" dirty="0" smtClean="0"/>
              <a:t>in genere assente o tiene conto di esigenze diverse da quelle dei marittimi.</a:t>
            </a:r>
            <a:endParaRPr lang="it-IT" dirty="0"/>
          </a:p>
          <a:p>
            <a:r>
              <a:rPr lang="it-IT" dirty="0"/>
              <a:t>Il servizio Taxi è organizzato in funzione delle crociere</a:t>
            </a:r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624" y="332656"/>
            <a:ext cx="2520280" cy="1890210"/>
          </a:xfrm>
          <a:prstGeom prst="rect">
            <a:avLst/>
          </a:prstGeom>
        </p:spPr>
      </p:pic>
      <p:pic>
        <p:nvPicPr>
          <p:cNvPr id="5" name="Picture 2" descr="http://www.corrieredelgiorno.com/wp-content/uploads/2011/04/autorit%C3%A0-portuale3-410x30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39"/>
          <a:stretch/>
        </p:blipFill>
        <p:spPr bwMode="auto">
          <a:xfrm>
            <a:off x="1115616" y="332656"/>
            <a:ext cx="1833772" cy="1887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liratv.com/wp-content/uploads/2011/07/guardia_costie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2656"/>
            <a:ext cx="2830819" cy="18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5244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1" name="AutoShape 2" descr="data:image/jpeg;base64,/9j/4AAQSkZJRgABAQAAAQABAAD/2wCEAAkGBhQSEBUUEhIVFRUVFxUUFBUWFBQUFxUUFRcYFBQUFxUXHCYeFxkjGRQUHy8gIycpLCwsFR4xNTAqNSYrLCkBCQoKDgwOGg8PGikcHBwpKSkpKSkpKSkpKSkpKSkpKSkpKSkpKSkpKSkpKSkpKSkpKSksKSkpKSwpLCwsKSkpLP/AABEIALcBEwMBIgACEQEDEQH/xAAbAAABBQEBAAAAAAAAAAAAAAADAAIEBQYBB//EAEQQAAEDAQUECAIHBgUEAwAAAAEAAhEDBAUSITEGQVFhEyIycYGRobFCwRUjUmJy0fAHFJKy4fEkM1OCojRDc8IWY4P/xAAaAQACAwEBAAAAAAAAAAAAAAACBAABAwUG/8QAJhEAAgIBBAEFAAMBAAAAAAAAAAECEQMEEiExEwUUIkFRIzJhQv/aAAwDAQACEQMRAD8A9tldTJTgVZkmdBXU2V2VQaY5JIFJQISSSShBJJJKEEkkkoQSSSShBJLhKj2i3sZ2neCq0i6bJCHWrNaJcQO9Udt2hOjBHMqmtVsc89ZxKxnnjHo1WGTO33+0VjHllGHRkXGYkawuXVt80iHRM715belWK1T8b/coDLUQunjUHBcCEtyke5U9rG8lIp7SUyvFKN7VY7foEdl+1R8Q8kfhxsHfNHtjL7pnejtvFh+ILxWntRVG5p8wplHbN41afAofbxfTLWWR7E21NPxBEDxxXktPbfiHDyUqntw37ZHgUL0/4wvMeoykV55Z9u2/6nv81Z2fbMH4gf1yQPTyL8qNekqChtS06x6qbTv+mdTCzeOS+gt8WWS4SozLypnR49UQ128Qh2v8Kcl9BElyV2VChJJJKEOBOQRUTw9WUmPKQTQ5OahDQ5dXJSVBnUlyVzEoXY5JclKVCWdSQ6ldrRLiABxWXvn9odCjLWfWO5aK0myWjVOcqhl9FgPSQXSYDNA34ZJ3rD3XtnWtdoe18NY1hIaPtSI9CVZutHNLZs3jdDOPDv5LW2X692nVHJVlW0ydVFqWlQ6l5NiZnq4hGcjLTzSMssp9DaxKJPdWQzUQadYOmNzi094g+xCr9pKxbZKxaSHBogjXtBZRTcqCm1GNmLvak416sNJ+sfoOajii/wCy7yKrrSHGocMmXGfzUuz2QnhumM4nSYXpcfEUjhy5bZOZTcGyWkDmO5c6RDoNdTOTTrBMgdU5OEa6J1egWHMQDpzWoND+lVhZGtLASN5VQHqzu13U8SiTBaJBszUN9jG5HBQK9ta3IlWCkUr2PJPefBcxvb8RUqo8SY3kpjn8lm5B0Pp3pXbEVHean0dqq7dTPeqxxMe6bWJw81N7L2o01n24cO03yMKxobeM34h5H2KwFqPVCDTYdVe8rYe87K7WMtDjTD5dEiZBga66rTrw39mlWLzo59oVB4dG4+4C9yKWyd8Frg6kkkswrQ3CF0JsroKsE6u41WX1b3U2twkAuJGee6cgqKpetVzg1zgR2hAgyMxvVM1hBvlGylKUGzPljScyWgnxCLKonN0dJTSVX2+/qVLIuxO4DP10Wfte1VRxIaMI9fNZTzRgaxwTmaq0W5tMS5w7spWLv79pJY406FPE4ZEmcjHLvUapaCTJzk71inWw/vNoMxDuWQ6s+ymnzLLKi8uF4kiTeN6Wu1O+sfH3QDC5ZLDh7Rk71Fq3oACZJdkPBRal6PczCwZ/onNdHhCq3MnbIVIrVs/tfzFabplhrqt4s7nOqEZiIGeZM7lJtO09TcGsHF0e2q4eq0+TLluPR2MOeGPHT7Lu+LU4OLQcg0GAdTEg+eSrqt4sa1okCBBA4gx45ALO2i98Z6z3PJ3NBA8yon7yR2WNbzccRTWLSbV8mLT1Lb4Rqm7VuaHBjZlxfiPEwNfDgqq9L4dUaRUqAA6hpk+mXoqWrag7tvc7k3IKO61BoJY0SOOZTUcOOL6F5ZJS4bH2ygJBBMOGKDuU6w15oVB9l1I+eMKJeT5gjeAldjS1laRq1kd7SfzWxkSA5FNpwgaZn5SogemW2mXMECYdPhEIyg5trtxb5pzLyqt7Lh6KqFld9n2XegcNyDlEpF1TvuqNYPl8kOreLnuLnDMxlnuyVVgdwKcC7mpbLpFuy35aJ30gFTiq7mu9O79BUQtnWtp4p372I1VQbSeS503JQlE+0WmRlqgNqnigtqjgfNPaRzVItl5sxen7va6VbXoyTHEEFpE+K9p2S2zZbsYa0sLIOZkEHnx5LwawvYHtxE4cQxRrhnOOcLffs7vmjStWBgdgqOgYoJBLQ1uncjlG1Zmz11JOhdS9lUikt16nEWsOhgnnwTbLaHukYzpKydK/olxp1Ykk9U68Vc3HefTPIDXsAEuc4ECDuE6o01Rps5LGtd5qlpcZImOWSG658pOR3cf6KXWvNrIDddxVNel/EAkGSDhifFZylfRtCLRa1LzFMAYyY0A5c1V22+6lTLEQDlAMLN0ra57yXEkZRwnP80W03k1oku05+HzSGbK72oexYorlj61Qzqh9IqO27RNbpJVRadoqj+yC1KrT5Z/4MvNCHXJrq94NZm5wHishbLaC9xBAaSSCBJcDxUF1R73CSTBBMnjyQw8Gq4bg2QJ3zHzXR0+mWLlvkRy5HldUHqVwd08zmfJRLdaXNMEmImNApIeAIgeQQatQHMwUzvQCwMr3v6ru75yo77QJzGKTkT4KVbKktIVVaT8lalaMpxqVB6tqePug8N6ivtB3mUM1Sdc4TCpZVEjp8vNJtWWlRcSPT7MclEwWW7hJb+EegV7b6LP3Bzm5ObUbTfxnU+6z7X6fgCv69PpH1KIOEVqbKrTuxtcQTzJaG+S2iZSKAPWo2FoCpXe1wBHRk5iRkZ88lXf/ABFwdBqgf7f6rS7M3ALMH1elLyWYYiIzzPkjinYLfBc/Q1I602HwCRuKgR/k0/4QuNtveiMtYPFNUhe2R3bM0D/2mjuEKLW2OonQR4lWwr96a97jpKraibmjPVNjWcT5q5tf7NrN0ALarm1MDXQc5yBPnmnYXkEwYCuq1mFR1OXRNLyLAwePa9FlOKQak2YcbANI/wAz/ig1f2f8Ht8oW+N0GMnhON3kbh3qqgXukebnYF/wlp80x2wFojEA2NO20ekr0w0Ydu7ITwwZSN+am1FeRnlt37P1KFssorshjq9IGc2kF4kHwlQdnbU5j2Eky0jPfIXo+1lnx2GrHbYW1acah1NwdA5kAheXUKga+RvJPmha2hxdo9YtX7Vy15ApjI8SuLzSuQ5xOLWOPBJBUQtp7Fadr6XWZEkCXDhOgVbX2pc50NYYzzO7qyPVZKraBZqtTpII6rWGc3GMiT6eCg23at2jYAJhIOUn0dSOOCXJpKtqqHCXvDSBx3zKjWi9GDFniJOLXKVjLdfbnDtZ5e4B9119d8cN8nJTxt9hb4x6Lu0bUEiGCN3d4qptVvLm5nWJGuhB1VfSfO8DU5kcUN1ZsZOJJ/RWsYKPSF5Tvss7LbAWgu1XX29VNOoAG9+eeo3Iza7SYDZ4DVW0H5qVIMbZ1jzhRatciqSM5EfNc6Uuxw0dUS6dwGSGKhLnRGTcWeZIDQYhThGe9hOncdxXMbt5hEtjIpSHZw0kDTM5otGwtcxpgzhzPPuQOkWpybIVfQ57vb+6gzmOf5FTq7erzkeM02O/9lWF0kZxz4I4vgznyyRZ6I607iu17OOKJYabTixOGvGE60wW5ETJPrkg3FUQ7UyG5DxTmt+qB5n80evaR0JbGcQTHPj4obHfUBuHRxdj3dkjD6g+COLKaD03ZD8DVo7pOM2ao3PBUfTcNYYWAtJ4Zz5LM0NB+Fq0GyVoDS6TGvmI/MrdOjGSNbVpdbPIiPHmjsqQwt4ylVIfv6zQ0kfddOE/8T5qM8EHNbpmLHMr8kSlbSoxXaYE68fZapgk+heBIRzeBhV1jaI8VIe3IqWUJ15E/wB1pqVWally7dGr5jBl6LEY4lXT7+a1tkdiaCzGMyM8WLLyCxyhQ4NQ+u0PwkfCXT3JXhlRe7gJ8lk7w2rGZwOM9UZZYXDUHeNUC07X1qoe1tPDjaWQRMSlbpmltouKlv8ArMvst3/dauut5WVtlotdOqwGmCSyTLYGWRz7gPNSbnvY1sQcA0gE6yDu+abUlRlsfY68r7+to0pnHVZjE6NGRHiYXn9lIDROe5X1/Ho7Q2o2J6r54lpCsquxVEhrm2llKRJY8yQe87kvmyJPkaxY21wZjL7JSWypbI0gAOla/wC8HZGc8vbwSS/miN+2kUl8gF7XuM4qtOQdAAM1RXrGOBAz+Q/qtBf1oDyHRg6/ZGeGRGXFZ68u23u+ZQw4BnZDLh3o7pgGMjkM50QntyUlzzhblzWm4CrIk6d6RiPNLdPNcecu+YPdr7qNkoNbbNgw78QB8dYQ7M/C8FSr5PVpfrcoDDAB4IbCQezVYfUynE14PLfKFZjm+MzgHgMIk+q5RtRa5xB7TXg9zhmmWSo4POExLAD3QJChCXacfREkQ3DJy3DQpUbWcDTigO5bhIKj1bU8twYjBbhjlEQh0jNIZ9nEAOG8x4yhYSiFL5aetPZEf7YP8oHgq1xUii/I+B8p/NR94/W9HHozfZPusAgg6kiO9SLXZsNNxjslQ7GdY5QpVa1EtdnIOZCwcqYVcDTRJoOIGQBz8An2Rn+AqOiQKlITwlAZWOF7fuk+MAJlN0UCPvNy3GOI81rEFo7ZtB+Fqn3K/tHgclXWU5D8LR6qwuzLpPApiuDH7NjQvXFaab9A5jab8hoMh/yg+aubbTGfGTHPeqO5LfZzddZj2xaMctPxbsOE8AQZ/Eqb6YqiBinC4PEzr9k8Qii9qAas04EmEmtzPcfZDsVsbUzBE4QXDe07x3AplW3MbJxbtPBMKSaMaYWlXLWiOOfknvthjNZqttGC0hmRBGvCY3KNVtbnbyZQvIGofpa3pa2RhkjF9nd4p1nvXBZ7MMLJs9YnEQDiDuklrp1HWPkqV13VokMPHLP0QqNlqVGVBPZc2W75dMZajf5rOe7ug4pF7W2gcXEYhGLSBAB3NHBR6t5P1LjH4RlCp7LVa1xa7PPXnoryx3c2s4tbUaxrRie+oYMHWG5gnxWXbsO/+SXRvtznU2lxjMgH7zTJQLttBZVZnkerG/MZRymPJVeNrX0zJgHM74g6eaPTvFrXNOFxwukHLQHVXubfJJQpcC2qqZt4kEDzUi/LeWCg4E9dj2HwJI91G2ieHPZGmZHcSEa9KHSMptLTDC4giPi1CX1UlaY1pYtppGh2bruNlpZ7jw3EhcVZdFcsotbGkjX7xSXPeSJ11dEa/bNmQD8Q9lVVaB6vIEHLnKu61QdJE6CeM80nRyVyzuEqQrHBGUbKCrRy/og9CRvK0jSDBEFOqMGCchLsI8pUWrd1QMtMkuzLdJ9WWbi4E5ZyFx1Rxptp/C1z6g4y8Na7Pua1cf2njg9w9SnWLtjm4DzI/NN7rViyjzQ17CQJnLRBdQMQtkyyCS002SInLjp7J/0c3/SZ6pX3cF2xn20jDijBPcQmMyfMbgPRbuldlMyCwAjgTvRBcdL7PqVlL1LHF0w1oZy5RgQN/wCskmPAaQOZ81vfoCj9k/xOQrRclFrScLstwcVS9Twt1yE9DlSMFQdn4KO9a69bJTbRe4NcHAZSZEzG/lKyL10cOWOVXE5+TG8bphqFX2RKlqzHJCs9DFJ4IjqM593iUTjyDaobWdAPE5nlwRLPWijGWeXzQ6lEy6dT/ZNa76po3449CjSBCWQ5D8I91Y3e+HO/D8/6qtsjtB90ehVlYTJPcmF0YtckuxHIjgfRPJ65J0jLLVMbkHd0qTUYejkNMYQZg5A71jXIdjGGX5Tp3JPZnr3pWCDVa06FjiTziWpzhmFpHozfZRVKsacXZ9xH9FMbahAk6aoYoAh0D4j77v1uTA6OEDRCnyaNcHH2t5ccLnRPVzPmjW22ucWGes3IkZFw3B0axn5pjKsb28fNNc4bz6LVzbRmopFtTaCJgIwaq2lbsLYGfBG+lM+yqTKaZZBvcjBvJU/0k7gPVdbeVTl5K7RVMNbrvLZcMxv3wNZU61WvqMaBnhLp3RMEeirvpCoRBOR5BcvO0vHRBrZGAk664iI8gErqIeRUOabJsZKo3o5rcMaT7ykqn97qf6Z9Ukh7b/B73Rpb+GG0Bu9rWgboCrL3tDm0HkZEN9yB81f7ZWIiqKoEtLA0ng9pjyiFlbytAdReOQ/mCYy4kprgyx5P4juz1c4MBOkEeP8AVTaFrNWk2RADi7x7KrLnGF+e9kjzCsLnhtIBwzBM581jmiouw8bc1yVNqMVanN7j5klKzPh7eTm+4Stx+uf+IoUdfL7TfcJhcwsxT+Zt2v8Arn9zD7oweodR0V3SCJpt9I4I9OoDv8l5rUQe7g7kJqgtnd13D7rT6uHyUhrlDoH6x34WfzPTbytvR0nu3hpI746o84WUsTlJJfYSyKMLDVr1pMMPqAE5Rn5mFJpVQ4SCCP0F5S+o6o+SZccyVqNmL1cyKdQyJyPCdV08npcVjtf2EcWvbntl0y/2hYP3Stl8HzC80ccl6NfVJ5p1utLDTPV5hecPyH64Jj0uO2DQt6hzMmXc4w7vHkjM62e7QD5qPY25H70eW8KYOS65zBlbRQh2O5/yKm1dFBxdR34wqLC2MaeKs6dI03mdCMjqCN0K32UuKjXskvBDxUdFRpgiNAQciEapsnaGt+qe14+yMj4B2XkVgtdiUnCTpo3lpMm1SSsqATBneI/XmvUbpvqzi7qLX1mf9LgfTjMuwnqmBrMLy+0tr0jFRpb3t+aHTvV40IPgFupwkuGLvHJdoJdoLcDoJhoBG+YhSX1DIkGJE5bpz8YUJ15vM9eOUJjrcXAQXExBxHKeIhab0U4MuKluoA9SzkCTq92fPUKFbq1JzQGUWs6oxHE4nFvIkxHKFALidSuEc0LyRL2Mf0Y5DwHunOE6ulW9gr2XoKbX0XuqgvL3DeC4lm/cIHgpbKlMthlicSYzM/rh5IfJBdtFqEvwoBSbx8k9xaDmDktFSu+sf8uyBuRBn++5HtWzFrrghzabJIJO+QdVlLVYY9yNFgyP6MmbUz7PqhG3wRDBG8GfzWrZ+zl/x1WDuk/JHbsFSbEvc6TBjnl7paXqWGP2bx0WR/Rk6duJzaG90fmtps3dzn2dz67Y64FMEBsggYiANyk3fddls8RTa55Iguz5aK2ZVc95xGYbA5CSYCCHqKnNRS7CyaNwg5Mg/RNPguqx6MLq9BsX4czcQK7wWlroIORHELGXzs5DX9E4EGIbvGYU2taXFVdqokzBKXlUjRNoDXpBosx3upwe8F0z5DzRGhUlts9SRkSBMeKbQvJ7MnDzSWow7+hvDm2qgl4t+td3/IFNe6H+LfcIptrHkk5T6ZQnOoB2h8UcY1CgL+VmrdXw1JO9sDwgqS21g5GD3hAa6cPNoM7tIXTZQV5+bipPcdpJ1wGp02moSJb1AOqd+JypNsqpFNjAScbpzyPUE/MK4oUcJJmZj0/us/to7Ol/+n/ojwPdmSMs/wAcRRWcQ0niY8ApjaDgzHHVBAJGccJ4KLRZ1RnGU+K3f7O69B5fRqUwMVN7pABxQ2XNdOoPDf4L0KRxLrkYLWKlkPHo3NPe0QPSPNedOdDgSJiDHGIkLdWGq1tgtIDWuwl2FxAc5rXsY5gLtcQacPe0rBPOQ7klp8ahOaX6Oame9Rb/AAl2Bwk8Nw8VLFQR+uMKLdzRClynRNgalTcg2SliNQDkfEEFSXlDuk/XO71CGw2DP+Fdyqn2Wma5ZXYB3+Gqcel9MAWnYV471FVnZ6rS84kSqdXNOqMY/t0qbu9g90Fq5aKONjmhxaXCA4aiUpCUt1XQc4RafBU2e77FXrPYKTQ5hggQAeMcVdWXZmyj/st8c1k7h2Ze20TVkNpGQdzzoCPKVs3Wto1cB4roaiTxtKEm+BTFBSVySQ+z3VZ2FzW0mZYXDqjIOnL0UttGmNGNH+0KsbaJqOM6tb6H+qc6vzSM8877N1giWJrNGgHkEKpasjuVca64K8kCNTCCOWbZJ44xi2zU3jUpCmRGE4AaRjtFrSXDxWfNpUa8bdgDGVHiGg4AeEiYHl5qOy0SARocwn9XN5Emo1RlpYRp83ZPNZCtFfqnln5Z/JRsSZV7JSEY8obkklZDq2miwYTUkCYAz1zhWNzXs2tUcGgjCwuk5b1jLLUhzvxO91pdmXA1amY7AjzK9ZpdDBVkbPO6jWSncK4L+Skm4OYSXb3M5m0yBCG+iCpjKBOkmBJjgN6Z0aCgiA+zSolouprtQrrolx1NVRdmTtNwH4VCfZalPSVsalFAfZp1CFxCUilse0TmANe3Ib1d2W/qb/iHt7qBablDtBCqrRc7mnJI5dHCbscx6uUeDbMrA6FZ3bVuVI/jH8v5Knp22tT3kjgc0+8L36ZgDgQWyRv3QlsejePIpI2y6lZIUCpCWDmPZWOz14mhaaNT7FVsjiN8quu+pl+HUckV1QY2bswT/t1XURzmau8QwfSIpCGRScANJdSbjj/diPivPntyHgtZZLZNG1lwgvY3nEYgJ7wFlXDIdywxr5yN8j+KH2S1BoMojrx5IAoLtOzE7ie4LYx4HPt5O4Kbs+MVVxPAH1CdZ7he4TgI74HuptlsfRHKMWQPmqQNou9gCP3Srln0o62/sDLuQvpm0GpUa0g4CZgbh4omwH/TVf8Ayj+QJU7OKduqsqHAC7M6ZOGIe68/lS8821dHfhbxxSdA61912iS4eSnVWWjD/nDHgNQs3gASc+MJt+igaD+jLcQDQ2NcnDrep8lFt1+mo/pTOJzMBGgbiEEN5JzQxx5ItyikJauWTHOoybCXXZ61ei+u+q5lJk9frEYhu6uio3V3HUn+KVNs1rqCi+i3EWOnqiYBOpjeuNuWs+MNJw3TEDTmnprBFVwLQ8rkuzaUD2P/ABNnyCK4oJpObhEAkU2g9ZsSMtZ5phc/g0d7gf5ZXj80bm2j08HUQxXG200peKZeYIABAid+fd6oBZxq/wALT806z0mueGS9xMnrPwiBE+6PTYpSmlHkw1UoPG1PhAbyotqvFR5iGwBlABgkZ8wErPVY1oaHYoH4jHgrhtwUwQHhuI6au10PNVlpqmnWLGnqhrSDAEyF1cukzuDc+kJ6fPhi9mMcap3McfDD/NCaC46tDRInrAmJG4Jjq3E+qEbS0akLlqH4joyl+sbTuCg0nN7pJOoAz8FOuYAY4YGQYHMQDJJUMW4HsgnwVjZqriJcI3Acl2dEs0pq+kcfV+KMHt7JXShdQJ5JL1BwiqYSJgkSIPcdQhvbCKBxTTRnUrIIDiHFNNQI3Q8k00xwULBBwQ3s3qSWcEF7UJYEoFRk7kWpTKGaRQlkKvYA7cFVWq6eC0QooNSmpRZmKVA03Z6HVFq0wYOnz71cVKE7lX2i7Tq0+CGiJgrNeQYKjTmHswdxGh9VXMrtAEgOjIyi2myP0wqE6zu4INtNsNuzT3dfdmgB9Bo3TAKvGWqiQOha0k5aAR3rznoiiU6zm6FVQLRvbdZqgdBORiMJ17h4KF+7kO0Oo3KjsW09SmQdY0nOO4nMea0Vj28YSDUpAkb5HzCJMCmO2Ad/h6w/+1v8gC0VopNqEF7WvIAALgHEAaAE7llNibSGdO3USKnhotF9IN4ry/qEZrNcT0+jlB4lYdt3Uv8ASp/wN/JCr0g09SizKPgE55ZLjb2Ynt2hY0aCRnJSa8q/Rn+P/CVZXuAzEHkI9ER1Uqmtm1bSZOHzCrbRte0aEeElX7fLN9MB5sUTRud1vD5prqgG9YyttVJyn2UN9/ud/UlMw9OyPswlr8aNvVtzB8QQrLfjGPDsOKNN363LEi8idVJpXhC6mk0UsEtyfJz9Tq1lVUbq07X1qhllMN8J91WVG13umM3akHIeCpaN7niVPoX3BXU8e5VJtiCyOH9VRasuh09aqfBSqV00xz781X0r8B4KXTvMH+6KGnxR6QEs+SXbJtOk0aADuR2lQm1gdEVtUplJLpGFt9kiTwSQunXERKIcIUkmQVxJAWSIlNc1JJQg3o0ItXUlCwVSmhFkJJIQhrhCaQkkqIBdTQH0EklZRFqWcKPVsAIySSQlogV7DCiVLOuJIAgLrOhupFJJCwkEs1rfTMscRIIPMHcjfTVX7SSSznCL7RpGcl0NdelQ/EUw2hx1cfNJJCscfwjyS/QZSCSSNxS6BbY4J4CSSiKHsRmJJIgQ7FIYCkkjRQekptKRoUkkaBLGz1CrOjVO9JJaIAP0wSSSREP/2Q=="/>
          <p:cNvSpPr>
            <a:spLocks noChangeAspect="1" noChangeArrowheads="1"/>
          </p:cNvSpPr>
          <p:nvPr/>
        </p:nvSpPr>
        <p:spPr bwMode="auto">
          <a:xfrm>
            <a:off x="63500" y="-84137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2" name="AutoShape 4" descr="data:image/jpeg;base64,/9j/4AAQSkZJRgABAQAAAQABAAD/2wCEAAkGBhQSEBUUEhIVFRUVFxUUFBUWFBQUFxUUFRcYFBQUFxUXHCYeFxkjGRQUHy8gIycpLCwsFR4xNTAqNSYrLCkBCQoKDgwOGg8PGikcHBwpKSkpKSkpKSkpKSkpKSkpKSkpKSkpKSkpKSkpKSkpKSkpKSksKSkpKSwpLCwsKSkpLP/AABEIALcBEwMBIgACEQEDEQH/xAAbAAABBQEBAAAAAAAAAAAAAAADAAIEBQYBB//EAEQQAAEDAQUECAIHBgUEAwAAAAEAAhEDBAUSITEGQVFhEyIycYGRobFCwRUjUmJy0fAHFJKy4fEkM1OCojRDc8IWY4P/xAAaAQACAwEBAAAAAAAAAAAAAAACBAABAwUG/8QAJhEAAgIBBAEFAAMBAAAAAAAAAAECEQMEEiExEwUUIkFRIzJhQv/aAAwDAQACEQMRAD8A9tldTJTgVZkmdBXU2V2VQaY5JIFJQISSSShBJJJKEEkkkoQSSSShBJLhKj2i3sZ2neCq0i6bJCHWrNaJcQO9Udt2hOjBHMqmtVsc89ZxKxnnjHo1WGTO33+0VjHllGHRkXGYkawuXVt80iHRM715belWK1T8b/coDLUQunjUHBcCEtyke5U9rG8lIp7SUyvFKN7VY7foEdl+1R8Q8kfhxsHfNHtjL7pnejtvFh+ILxWntRVG5p8wplHbN41afAofbxfTLWWR7E21NPxBEDxxXktPbfiHDyUqntw37ZHgUL0/4wvMeoykV55Z9u2/6nv81Z2fbMH4gf1yQPTyL8qNekqChtS06x6qbTv+mdTCzeOS+gt8WWS4SozLypnR49UQ128Qh2v8Kcl9BElyV2VChJJJKEOBOQRUTw9WUmPKQTQ5OahDQ5dXJSVBnUlyVzEoXY5JclKVCWdSQ6ldrRLiABxWXvn9odCjLWfWO5aK0myWjVOcqhl9FgPSQXSYDNA34ZJ3rD3XtnWtdoe18NY1hIaPtSI9CVZutHNLZs3jdDOPDv5LW2X692nVHJVlW0ydVFqWlQ6l5NiZnq4hGcjLTzSMssp9DaxKJPdWQzUQadYOmNzi094g+xCr9pKxbZKxaSHBogjXtBZRTcqCm1GNmLvak416sNJ+sfoOajii/wCy7yKrrSHGocMmXGfzUuz2QnhumM4nSYXpcfEUjhy5bZOZTcGyWkDmO5c6RDoNdTOTTrBMgdU5OEa6J1egWHMQDpzWoND+lVhZGtLASN5VQHqzu13U8SiTBaJBszUN9jG5HBQK9ta3IlWCkUr2PJPefBcxvb8RUqo8SY3kpjn8lm5B0Pp3pXbEVHean0dqq7dTPeqxxMe6bWJw81N7L2o01n24cO03yMKxobeM34h5H2KwFqPVCDTYdVe8rYe87K7WMtDjTD5dEiZBga66rTrw39mlWLzo59oVB4dG4+4C9yKWyd8Frg6kkkswrQ3CF0JsroKsE6u41WX1b3U2twkAuJGee6cgqKpetVzg1zgR2hAgyMxvVM1hBvlGylKUGzPljScyWgnxCLKonN0dJTSVX2+/qVLIuxO4DP10Wfte1VRxIaMI9fNZTzRgaxwTmaq0W5tMS5w7spWLv79pJY406FPE4ZEmcjHLvUapaCTJzk71inWw/vNoMxDuWQ6s+ymnzLLKi8uF4kiTeN6Wu1O+sfH3QDC5ZLDh7Rk71Fq3oACZJdkPBRal6PczCwZ/onNdHhCq3MnbIVIrVs/tfzFabplhrqt4s7nOqEZiIGeZM7lJtO09TcGsHF0e2q4eq0+TLluPR2MOeGPHT7Lu+LU4OLQcg0GAdTEg+eSrqt4sa1okCBBA4gx45ALO2i98Z6z3PJ3NBA8yon7yR2WNbzccRTWLSbV8mLT1Lb4Rqm7VuaHBjZlxfiPEwNfDgqq9L4dUaRUqAA6hpk+mXoqWrag7tvc7k3IKO61BoJY0SOOZTUcOOL6F5ZJS4bH2ygJBBMOGKDuU6w15oVB9l1I+eMKJeT5gjeAldjS1laRq1kd7SfzWxkSA5FNpwgaZn5SogemW2mXMECYdPhEIyg5trtxb5pzLyqt7Lh6KqFld9n2XegcNyDlEpF1TvuqNYPl8kOreLnuLnDMxlnuyVVgdwKcC7mpbLpFuy35aJ30gFTiq7mu9O79BUQtnWtp4p372I1VQbSeS503JQlE+0WmRlqgNqnigtqjgfNPaRzVItl5sxen7va6VbXoyTHEEFpE+K9p2S2zZbsYa0sLIOZkEHnx5LwawvYHtxE4cQxRrhnOOcLffs7vmjStWBgdgqOgYoJBLQ1uncjlG1Zmz11JOhdS9lUikt16nEWsOhgnnwTbLaHukYzpKydK/olxp1Ykk9U68Vc3HefTPIDXsAEuc4ECDuE6o01Rps5LGtd5qlpcZImOWSG658pOR3cf6KXWvNrIDddxVNel/EAkGSDhifFZylfRtCLRa1LzFMAYyY0A5c1V22+6lTLEQDlAMLN0ra57yXEkZRwnP80W03k1oku05+HzSGbK72oexYorlj61Qzqh9IqO27RNbpJVRadoqj+yC1KrT5Z/4MvNCHXJrq94NZm5wHishbLaC9xBAaSSCBJcDxUF1R73CSTBBMnjyQw8Gq4bg2QJ3zHzXR0+mWLlvkRy5HldUHqVwd08zmfJRLdaXNMEmImNApIeAIgeQQatQHMwUzvQCwMr3v6ru75yo77QJzGKTkT4KVbKktIVVaT8lalaMpxqVB6tqePug8N6ivtB3mUM1Sdc4TCpZVEjp8vNJtWWlRcSPT7MclEwWW7hJb+EegV7b6LP3Bzm5ObUbTfxnU+6z7X6fgCv69PpH1KIOEVqbKrTuxtcQTzJaG+S2iZSKAPWo2FoCpXe1wBHRk5iRkZ88lXf/ABFwdBqgf7f6rS7M3ALMH1elLyWYYiIzzPkjinYLfBc/Q1I602HwCRuKgR/k0/4QuNtveiMtYPFNUhe2R3bM0D/2mjuEKLW2OonQR4lWwr96a97jpKraibmjPVNjWcT5q5tf7NrN0ALarm1MDXQc5yBPnmnYXkEwYCuq1mFR1OXRNLyLAwePa9FlOKQak2YcbANI/wAz/ig1f2f8Ht8oW+N0GMnhON3kbh3qqgXukebnYF/wlp80x2wFojEA2NO20ekr0w0Ydu7ITwwZSN+am1FeRnlt37P1KFssorshjq9IGc2kF4kHwlQdnbU5j2Eky0jPfIXo+1lnx2GrHbYW1acah1NwdA5kAheXUKga+RvJPmha2hxdo9YtX7Vy15ApjI8SuLzSuQ5xOLWOPBJBUQtp7Fadr6XWZEkCXDhOgVbX2pc50NYYzzO7qyPVZKraBZqtTpII6rWGc3GMiT6eCg23at2jYAJhIOUn0dSOOCXJpKtqqHCXvDSBx3zKjWi9GDFniJOLXKVjLdfbnDtZ5e4B9119d8cN8nJTxt9hb4x6Lu0bUEiGCN3d4qptVvLm5nWJGuhB1VfSfO8DU5kcUN1ZsZOJJ/RWsYKPSF5Tvss7LbAWgu1XX29VNOoAG9+eeo3Iza7SYDZ4DVW0H5qVIMbZ1jzhRatciqSM5EfNc6Uuxw0dUS6dwGSGKhLnRGTcWeZIDQYhThGe9hOncdxXMbt5hEtjIpSHZw0kDTM5otGwtcxpgzhzPPuQOkWpybIVfQ57vb+6gzmOf5FTq7erzkeM02O/9lWF0kZxz4I4vgznyyRZ6I607iu17OOKJYabTixOGvGE60wW5ETJPrkg3FUQ7UyG5DxTmt+qB5n80evaR0JbGcQTHPj4obHfUBuHRxdj3dkjD6g+COLKaD03ZD8DVo7pOM2ao3PBUfTcNYYWAtJ4Zz5LM0NB+Fq0GyVoDS6TGvmI/MrdOjGSNbVpdbPIiPHmjsqQwt4ylVIfv6zQ0kfddOE/8T5qM8EHNbpmLHMr8kSlbSoxXaYE68fZapgk+heBIRzeBhV1jaI8VIe3IqWUJ15E/wB1pqVWally7dGr5jBl6LEY4lXT7+a1tkdiaCzGMyM8WLLyCxyhQ4NQ+u0PwkfCXT3JXhlRe7gJ8lk7w2rGZwOM9UZZYXDUHeNUC07X1qoe1tPDjaWQRMSlbpmltouKlv8ArMvst3/dauut5WVtlotdOqwGmCSyTLYGWRz7gPNSbnvY1sQcA0gE6yDu+abUlRlsfY68r7+to0pnHVZjE6NGRHiYXn9lIDROe5X1/Ho7Q2o2J6r54lpCsquxVEhrm2llKRJY8yQe87kvmyJPkaxY21wZjL7JSWypbI0gAOla/wC8HZGc8vbwSS/miN+2kUl8gF7XuM4qtOQdAAM1RXrGOBAz+Q/qtBf1oDyHRg6/ZGeGRGXFZ68u23u+ZQw4BnZDLh3o7pgGMjkM50QntyUlzzhblzWm4CrIk6d6RiPNLdPNcecu+YPdr7qNkoNbbNgw78QB8dYQ7M/C8FSr5PVpfrcoDDAB4IbCQezVYfUynE14PLfKFZjm+MzgHgMIk+q5RtRa5xB7TXg9zhmmWSo4POExLAD3QJChCXacfREkQ3DJy3DQpUbWcDTigO5bhIKj1bU8twYjBbhjlEQh0jNIZ9nEAOG8x4yhYSiFL5aetPZEf7YP8oHgq1xUii/I+B8p/NR94/W9HHozfZPusAgg6kiO9SLXZsNNxjslQ7GdY5QpVa1EtdnIOZCwcqYVcDTRJoOIGQBz8An2Rn+AqOiQKlITwlAZWOF7fuk+MAJlN0UCPvNy3GOI81rEFo7ZtB+Fqn3K/tHgclXWU5D8LR6qwuzLpPApiuDH7NjQvXFaab9A5jab8hoMh/yg+aubbTGfGTHPeqO5LfZzddZj2xaMctPxbsOE8AQZ/Eqb6YqiBinC4PEzr9k8Qii9qAas04EmEmtzPcfZDsVsbUzBE4QXDe07x3AplW3MbJxbtPBMKSaMaYWlXLWiOOfknvthjNZqttGC0hmRBGvCY3KNVtbnbyZQvIGofpa3pa2RhkjF9nd4p1nvXBZ7MMLJs9YnEQDiDuklrp1HWPkqV13VokMPHLP0QqNlqVGVBPZc2W75dMZajf5rOe7ug4pF7W2gcXEYhGLSBAB3NHBR6t5P1LjH4RlCp7LVa1xa7PPXnoryx3c2s4tbUaxrRie+oYMHWG5gnxWXbsO/+SXRvtznU2lxjMgH7zTJQLttBZVZnkerG/MZRymPJVeNrX0zJgHM74g6eaPTvFrXNOFxwukHLQHVXubfJJQpcC2qqZt4kEDzUi/LeWCg4E9dj2HwJI91G2ieHPZGmZHcSEa9KHSMptLTDC4giPi1CX1UlaY1pYtppGh2bruNlpZ7jw3EhcVZdFcsotbGkjX7xSXPeSJ11dEa/bNmQD8Q9lVVaB6vIEHLnKu61QdJE6CeM80nRyVyzuEqQrHBGUbKCrRy/og9CRvK0jSDBEFOqMGCchLsI8pUWrd1QMtMkuzLdJ9WWbi4E5ZyFx1Rxptp/C1z6g4y8Na7Pua1cf2njg9w9SnWLtjm4DzI/NN7rViyjzQ17CQJnLRBdQMQtkyyCS002SInLjp7J/0c3/SZ6pX3cF2xn20jDijBPcQmMyfMbgPRbuldlMyCwAjgTvRBcdL7PqVlL1LHF0w1oZy5RgQN/wCskmPAaQOZ81vfoCj9k/xOQrRclFrScLstwcVS9Twt1yE9DlSMFQdn4KO9a69bJTbRe4NcHAZSZEzG/lKyL10cOWOVXE5+TG8bphqFX2RKlqzHJCs9DFJ4IjqM593iUTjyDaobWdAPE5nlwRLPWijGWeXzQ6lEy6dT/ZNa76po3449CjSBCWQ5D8I91Y3e+HO/D8/6qtsjtB90ehVlYTJPcmF0YtckuxHIjgfRPJ65J0jLLVMbkHd0qTUYejkNMYQZg5A71jXIdjGGX5Tp3JPZnr3pWCDVa06FjiTziWpzhmFpHozfZRVKsacXZ9xH9FMbahAk6aoYoAh0D4j77v1uTA6OEDRCnyaNcHH2t5ccLnRPVzPmjW22ucWGes3IkZFw3B0axn5pjKsb28fNNc4bz6LVzbRmopFtTaCJgIwaq2lbsLYGfBG+lM+yqTKaZZBvcjBvJU/0k7gPVdbeVTl5K7RVMNbrvLZcMxv3wNZU61WvqMaBnhLp3RMEeirvpCoRBOR5BcvO0vHRBrZGAk664iI8gErqIeRUOabJsZKo3o5rcMaT7ykqn97qf6Z9Ukh7b/B73Rpb+GG0Bu9rWgboCrL3tDm0HkZEN9yB81f7ZWIiqKoEtLA0ng9pjyiFlbytAdReOQ/mCYy4kprgyx5P4juz1c4MBOkEeP8AVTaFrNWk2RADi7x7KrLnGF+e9kjzCsLnhtIBwzBM581jmiouw8bc1yVNqMVanN7j5klKzPh7eTm+4Stx+uf+IoUdfL7TfcJhcwsxT+Zt2v8Arn9zD7oweodR0V3SCJpt9I4I9OoDv8l5rUQe7g7kJqgtnd13D7rT6uHyUhrlDoH6x34WfzPTbytvR0nu3hpI746o84WUsTlJJfYSyKMLDVr1pMMPqAE5Rn5mFJpVQ4SCCP0F5S+o6o+SZccyVqNmL1cyKdQyJyPCdV08npcVjtf2EcWvbntl0y/2hYP3Stl8HzC80ccl6NfVJ5p1utLDTPV5hecPyH64Jj0uO2DQt6hzMmXc4w7vHkjM62e7QD5qPY25H70eW8KYOS65zBlbRQh2O5/yKm1dFBxdR34wqLC2MaeKs6dI03mdCMjqCN0K32UuKjXskvBDxUdFRpgiNAQciEapsnaGt+qe14+yMj4B2XkVgtdiUnCTpo3lpMm1SSsqATBneI/XmvUbpvqzi7qLX1mf9LgfTjMuwnqmBrMLy+0tr0jFRpb3t+aHTvV40IPgFupwkuGLvHJdoJdoLcDoJhoBG+YhSX1DIkGJE5bpz8YUJ15vM9eOUJjrcXAQXExBxHKeIhab0U4MuKluoA9SzkCTq92fPUKFbq1JzQGUWs6oxHE4nFvIkxHKFALidSuEc0LyRL2Mf0Y5DwHunOE6ulW9gr2XoKbX0XuqgvL3DeC4lm/cIHgpbKlMthlicSYzM/rh5IfJBdtFqEvwoBSbx8k9xaDmDktFSu+sf8uyBuRBn++5HtWzFrrghzabJIJO+QdVlLVYY9yNFgyP6MmbUz7PqhG3wRDBG8GfzWrZ+zl/x1WDuk/JHbsFSbEvc6TBjnl7paXqWGP2bx0WR/Rk6duJzaG90fmtps3dzn2dz67Y64FMEBsggYiANyk3fddls8RTa55Iguz5aK2ZVc95xGYbA5CSYCCHqKnNRS7CyaNwg5Mg/RNPguqx6MLq9BsX4czcQK7wWlroIORHELGXzs5DX9E4EGIbvGYU2taXFVdqokzBKXlUjRNoDXpBosx3upwe8F0z5DzRGhUlts9SRkSBMeKbQvJ7MnDzSWow7+hvDm2qgl4t+td3/IFNe6H+LfcIptrHkk5T6ZQnOoB2h8UcY1CgL+VmrdXw1JO9sDwgqS21g5GD3hAa6cPNoM7tIXTZQV5+bipPcdpJ1wGp02moSJb1AOqd+JypNsqpFNjAScbpzyPUE/MK4oUcJJmZj0/us/to7Ol/+n/ojwPdmSMs/wAcRRWcQ0niY8ApjaDgzHHVBAJGccJ4KLRZ1RnGU+K3f7O69B5fRqUwMVN7pABxQ2XNdOoPDf4L0KRxLrkYLWKlkPHo3NPe0QPSPNedOdDgSJiDHGIkLdWGq1tgtIDWuwl2FxAc5rXsY5gLtcQacPe0rBPOQ7klp8ahOaX6Oame9Rb/AAl2Bwk8Nw8VLFQR+uMKLdzRClynRNgalTcg2SliNQDkfEEFSXlDuk/XO71CGw2DP+Fdyqn2Wma5ZXYB3+Gqcel9MAWnYV471FVnZ6rS84kSqdXNOqMY/t0qbu9g90Fq5aKONjmhxaXCA4aiUpCUt1XQc4RafBU2e77FXrPYKTQ5hggQAeMcVdWXZmyj/st8c1k7h2Ze20TVkNpGQdzzoCPKVs3Wto1cB4roaiTxtKEm+BTFBSVySQ+z3VZ2FzW0mZYXDqjIOnL0UttGmNGNH+0KsbaJqOM6tb6H+qc6vzSM8877N1giWJrNGgHkEKpasjuVca64K8kCNTCCOWbZJ44xi2zU3jUpCmRGE4AaRjtFrSXDxWfNpUa8bdgDGVHiGg4AeEiYHl5qOy0SARocwn9XN5Emo1RlpYRp83ZPNZCtFfqnln5Z/JRsSZV7JSEY8obkklZDq2miwYTUkCYAz1zhWNzXs2tUcGgjCwuk5b1jLLUhzvxO91pdmXA1amY7AjzK9ZpdDBVkbPO6jWSncK4L+Skm4OYSXb3M5m0yBCG+iCpjKBOkmBJjgN6Z0aCgiA+zSolouprtQrrolx1NVRdmTtNwH4VCfZalPSVsalFAfZp1CFxCUilse0TmANe3Ib1d2W/qb/iHt7qBablDtBCqrRc7mnJI5dHCbscx6uUeDbMrA6FZ3bVuVI/jH8v5Knp22tT3kjgc0+8L36ZgDgQWyRv3QlsejePIpI2y6lZIUCpCWDmPZWOz14mhaaNT7FVsjiN8quu+pl+HUckV1QY2bswT/t1XURzmau8QwfSIpCGRScANJdSbjj/diPivPntyHgtZZLZNG1lwgvY3nEYgJ7wFlXDIdywxr5yN8j+KH2S1BoMojrx5IAoLtOzE7ie4LYx4HPt5O4Kbs+MVVxPAH1CdZ7he4TgI74HuptlsfRHKMWQPmqQNou9gCP3Srln0o62/sDLuQvpm0GpUa0g4CZgbh4omwH/TVf8Ayj+QJU7OKduqsqHAC7M6ZOGIe68/lS8821dHfhbxxSdA61912iS4eSnVWWjD/nDHgNQs3gASc+MJt+igaD+jLcQDQ2NcnDrep8lFt1+mo/pTOJzMBGgbiEEN5JzQxx5ItyikJauWTHOoybCXXZ61ei+u+q5lJk9frEYhu6uio3V3HUn+KVNs1rqCi+i3EWOnqiYBOpjeuNuWs+MNJw3TEDTmnprBFVwLQ8rkuzaUD2P/ABNnyCK4oJpObhEAkU2g9ZsSMtZ5phc/g0d7gf5ZXj80bm2j08HUQxXG200peKZeYIABAid+fd6oBZxq/wALT806z0mueGS9xMnrPwiBE+6PTYpSmlHkw1UoPG1PhAbyotqvFR5iGwBlABgkZ8wErPVY1oaHYoH4jHgrhtwUwQHhuI6au10PNVlpqmnWLGnqhrSDAEyF1cukzuDc+kJ6fPhi9mMcap3McfDD/NCaC46tDRInrAmJG4Jjq3E+qEbS0akLlqH4joyl+sbTuCg0nN7pJOoAz8FOuYAY4YGQYHMQDJJUMW4HsgnwVjZqriJcI3Acl2dEs0pq+kcfV+KMHt7JXShdQJ5JL1BwiqYSJgkSIPcdQhvbCKBxTTRnUrIIDiHFNNQI3Q8k00xwULBBwQ3s3qSWcEF7UJYEoFRk7kWpTKGaRQlkKvYA7cFVWq6eC0QooNSmpRZmKVA03Z6HVFq0wYOnz71cVKE7lX2i7Tq0+CGiJgrNeQYKjTmHswdxGh9VXMrtAEgOjIyi2myP0wqE6zu4INtNsNuzT3dfdmgB9Bo3TAKvGWqiQOha0k5aAR3rznoiiU6zm6FVQLRvbdZqgdBORiMJ17h4KF+7kO0Oo3KjsW09SmQdY0nOO4nMea0Vj28YSDUpAkb5HzCJMCmO2Ad/h6w/+1v8gC0VopNqEF7WvIAALgHEAaAE7llNibSGdO3USKnhotF9IN4ry/qEZrNcT0+jlB4lYdt3Uv8ASp/wN/JCr0g09SizKPgE55ZLjb2Ynt2hY0aCRnJSa8q/Rn+P/CVZXuAzEHkI9ER1Uqmtm1bSZOHzCrbRte0aEeElX7fLN9MB5sUTRud1vD5prqgG9YyttVJyn2UN9/ud/UlMw9OyPswlr8aNvVtzB8QQrLfjGPDsOKNN363LEi8idVJpXhC6mk0UsEtyfJz9Tq1lVUbq07X1qhllMN8J91WVG13umM3akHIeCpaN7niVPoX3BXU8e5VJtiCyOH9VRasuh09aqfBSqV00xz781X0r8B4KXTvMH+6KGnxR6QEs+SXbJtOk0aADuR2lQm1gdEVtUplJLpGFt9kiTwSQunXERKIcIUkmQVxJAWSIlNc1JJQg3o0ItXUlCwVSmhFkJJIQhrhCaQkkqIBdTQH0EklZRFqWcKPVsAIySSQlogV7DCiVLOuJIAgLrOhupFJJCwkEs1rfTMscRIIPMHcjfTVX7SSSznCL7RpGcl0NdelQ/EUw2hx1cfNJJCscfwjyS/QZSCSSNxS6BbY4J4CSSiKHsRmJJIgQ7FIYCkkjRQekptKRoUkkaBLGz1CrOjVO9JJaIAP0wSSSREP/2Q=="/>
          <p:cNvSpPr>
            <a:spLocks noChangeAspect="1" noChangeArrowheads="1"/>
          </p:cNvSpPr>
          <p:nvPr/>
        </p:nvSpPr>
        <p:spPr bwMode="auto">
          <a:xfrm>
            <a:off x="215900" y="-68897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1127521" y="706121"/>
            <a:ext cx="7704856" cy="457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Servizi alle </a:t>
            </a:r>
            <a:r>
              <a:rPr lang="it-IT" b="1" dirty="0" smtClean="0"/>
              <a:t>MERCI</a:t>
            </a:r>
            <a:r>
              <a:rPr lang="it-IT" dirty="0" smtClean="0"/>
              <a:t>: Sono le strutture specifiche, fisse o mobili, per la movimentazione, lo stoccaggio delle merci più disparate, dagli sfusi ai containers:  </a:t>
            </a:r>
            <a:r>
              <a:rPr lang="it-IT" b="1" dirty="0" smtClean="0"/>
              <a:t>Mezzi Meccanici</a:t>
            </a:r>
            <a:r>
              <a:rPr lang="it-IT" dirty="0" smtClean="0"/>
              <a:t> </a:t>
            </a:r>
            <a:r>
              <a:rPr lang="it-IT" sz="1600" dirty="0" smtClean="0"/>
              <a:t>(carrelli elevatori, gru, pale</a:t>
            </a:r>
            <a:r>
              <a:rPr lang="it-IT" sz="1600" dirty="0"/>
              <a:t>, benne, polipi, </a:t>
            </a:r>
            <a:r>
              <a:rPr lang="it-IT" sz="1600" dirty="0" smtClean="0"/>
              <a:t>pinze, ecc</a:t>
            </a:r>
            <a:r>
              <a:rPr lang="it-IT" sz="1600" dirty="0" smtClean="0"/>
              <a:t>.)</a:t>
            </a:r>
            <a:r>
              <a:rPr lang="it-IT" dirty="0" smtClean="0"/>
              <a:t>, mezzi di </a:t>
            </a:r>
            <a:r>
              <a:rPr lang="it-IT" b="1" dirty="0" smtClean="0"/>
              <a:t>Trasporto </a:t>
            </a:r>
            <a:r>
              <a:rPr lang="it-IT" b="1" dirty="0" smtClean="0"/>
              <a:t>Terrestre</a:t>
            </a:r>
            <a:r>
              <a:rPr lang="it-IT" b="1" dirty="0"/>
              <a:t> </a:t>
            </a:r>
            <a:r>
              <a:rPr lang="it-IT" sz="1600" dirty="0" smtClean="0"/>
              <a:t>(autoarticolati</a:t>
            </a:r>
            <a:r>
              <a:rPr lang="it-IT" sz="1600" dirty="0" smtClean="0"/>
              <a:t>, treni, </a:t>
            </a:r>
            <a:r>
              <a:rPr lang="it-IT" sz="1600" dirty="0" err="1" smtClean="0"/>
              <a:t>ecc</a:t>
            </a:r>
            <a:r>
              <a:rPr lang="it-IT" sz="1600" dirty="0" smtClean="0"/>
              <a:t>)</a:t>
            </a:r>
            <a:r>
              <a:rPr lang="it-IT" dirty="0" smtClean="0"/>
              <a:t>, </a:t>
            </a:r>
            <a:r>
              <a:rPr lang="it-IT" b="1" dirty="0" smtClean="0"/>
              <a:t>Strutture </a:t>
            </a:r>
            <a:r>
              <a:rPr lang="it-IT" dirty="0" smtClean="0"/>
              <a:t> </a:t>
            </a:r>
            <a:r>
              <a:rPr lang="it-IT" sz="1600" dirty="0" smtClean="0"/>
              <a:t>(Magazzini, capannoni, piazzali)</a:t>
            </a:r>
            <a:r>
              <a:rPr lang="it-IT" dirty="0" smtClean="0"/>
              <a:t>, mezzi </a:t>
            </a:r>
            <a:r>
              <a:rPr lang="it-IT" b="1" dirty="0" smtClean="0"/>
              <a:t>Umani </a:t>
            </a:r>
            <a:r>
              <a:rPr lang="it-IT" sz="1600" dirty="0" smtClean="0"/>
              <a:t>( i lavoratori del porto che fanno funzionare tutti questi mezzi e chi organizza come gli spedizionieri, i misuratori, i servizi di sicurezza e controllo, </a:t>
            </a:r>
            <a:r>
              <a:rPr lang="it-IT" sz="1600" dirty="0" err="1" smtClean="0"/>
              <a:t>ecc</a:t>
            </a:r>
            <a:r>
              <a:rPr lang="it-IT" sz="1600" dirty="0" smtClean="0"/>
              <a:t>).</a:t>
            </a:r>
            <a:endParaRPr lang="it-IT" dirty="0" smtClean="0"/>
          </a:p>
          <a:p>
            <a:endParaRPr lang="it-IT" sz="1100" dirty="0"/>
          </a:p>
          <a:p>
            <a:r>
              <a:rPr lang="it-IT" dirty="0" smtClean="0"/>
              <a:t>Servizi alle </a:t>
            </a:r>
            <a:r>
              <a:rPr lang="it-IT" b="1" dirty="0" smtClean="0"/>
              <a:t>Navi</a:t>
            </a:r>
            <a:r>
              <a:rPr lang="it-IT" dirty="0" smtClean="0"/>
              <a:t>:</a:t>
            </a:r>
            <a:r>
              <a:rPr lang="it-IT" dirty="0"/>
              <a:t> </a:t>
            </a:r>
            <a:r>
              <a:rPr lang="it-IT" dirty="0" smtClean="0"/>
              <a:t>Ovviamente gli spazi d’ormeggio in banchina, gli Ormeggiatori, i rimorchiatori, i Piloti, il buncheraggio, servizi di rifornimento come quello di smaltimento dei rifiuti.</a:t>
            </a:r>
            <a:endParaRPr lang="it-IT" dirty="0"/>
          </a:p>
          <a:p>
            <a:endParaRPr lang="it-IT" sz="1050" dirty="0" smtClean="0"/>
          </a:p>
          <a:p>
            <a:r>
              <a:rPr lang="it-IT" dirty="0" smtClean="0"/>
              <a:t>Servizi alle </a:t>
            </a:r>
            <a:r>
              <a:rPr lang="it-IT" b="1" dirty="0" smtClean="0"/>
              <a:t>Persone</a:t>
            </a:r>
            <a:r>
              <a:rPr lang="it-IT" dirty="0" smtClean="0"/>
              <a:t>:</a:t>
            </a:r>
            <a:r>
              <a:rPr lang="it-IT" b="1" dirty="0"/>
              <a:t> </a:t>
            </a:r>
            <a:r>
              <a:rPr lang="it-IT" dirty="0" smtClean="0"/>
              <a:t>Sono i servizi per i </a:t>
            </a:r>
            <a:r>
              <a:rPr lang="it-IT" b="1" dirty="0" smtClean="0"/>
              <a:t>Passeggeri </a:t>
            </a:r>
            <a:r>
              <a:rPr lang="it-IT" dirty="0" smtClean="0"/>
              <a:t>in transito rappresentati dai Terminal per i traghetti e Crociere con quanto è connesso dalla biglietteria all’imbarco, dal ristoro alla sicurezza e controllo. Sono i servizi per il </a:t>
            </a:r>
            <a:r>
              <a:rPr lang="it-IT" b="1" dirty="0" smtClean="0"/>
              <a:t>Personale</a:t>
            </a:r>
            <a:r>
              <a:rPr lang="it-IT" dirty="0" smtClean="0"/>
              <a:t> (bar e mense) ed i servizi ai </a:t>
            </a:r>
            <a:r>
              <a:rPr lang="it-IT" b="1" dirty="0" smtClean="0"/>
              <a:t>Marittimi</a:t>
            </a:r>
            <a:r>
              <a:rPr lang="it-IT" dirty="0" smtClean="0"/>
              <a:t> </a:t>
            </a:r>
            <a:r>
              <a:rPr lang="it-IT" dirty="0" smtClean="0"/>
              <a:t>in </a:t>
            </a:r>
            <a:r>
              <a:rPr lang="it-IT" dirty="0" smtClean="0"/>
              <a:t>transito </a:t>
            </a:r>
            <a:r>
              <a:rPr lang="it-IT" dirty="0"/>
              <a:t>(</a:t>
            </a:r>
            <a:r>
              <a:rPr lang="it-IT" b="1" dirty="0"/>
              <a:t>SEAMEN’S CLUB</a:t>
            </a:r>
            <a:r>
              <a:rPr lang="it-IT" dirty="0"/>
              <a:t>) che </a:t>
            </a:r>
            <a:r>
              <a:rPr lang="it-IT" dirty="0" smtClean="0"/>
              <a:t>sono affidati a Centri di </a:t>
            </a:r>
            <a:r>
              <a:rPr lang="it-IT" dirty="0" smtClean="0"/>
              <a:t>volontariato.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127521" y="232158"/>
            <a:ext cx="7087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I SERVIZI DEL PORTO</a:t>
            </a:r>
            <a:endParaRPr lang="it-IT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2" descr="http://www.studiomartarelli.it/immagini%5Cdarsen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335666"/>
            <a:ext cx="1800200" cy="129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farm1.staticflickr.com/74/154746785_3f9fe452d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335666"/>
            <a:ext cx="1760212" cy="132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affaritaliani.libero.it/static/upload/trag/traghetto-intern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314645"/>
            <a:ext cx="1944216" cy="134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quilivorno.it/fotogallery/image.raw?type=img&amp;id=785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1" y="5335665"/>
            <a:ext cx="1617320" cy="132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3961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1" name="Picture 20" descr="gal_hafen_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494" y="4675091"/>
            <a:ext cx="2520280" cy="1892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8" descr="Contractor-0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958" y="4675091"/>
            <a:ext cx="2649630" cy="189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028510" y="1124744"/>
            <a:ext cx="7888089" cy="33547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it-IT" dirty="0" smtClean="0"/>
              <a:t>In gergo una nave che ormeggia effettua una «toccata» … questa parola esprime bene il senso del transito dei marittimi che </a:t>
            </a:r>
            <a:r>
              <a:rPr lang="it-IT" dirty="0"/>
              <a:t>p</a:t>
            </a:r>
            <a:r>
              <a:rPr lang="it-IT" dirty="0" smtClean="0"/>
              <a:t>rovengono da tutto il mondo:</a:t>
            </a:r>
          </a:p>
          <a:p>
            <a:r>
              <a:rPr lang="it-IT" dirty="0" smtClean="0"/>
              <a:t>	</a:t>
            </a:r>
            <a:r>
              <a:rPr lang="it-IT" sz="1400" dirty="0" smtClean="0"/>
              <a:t>Italia: 	</a:t>
            </a:r>
            <a:r>
              <a:rPr lang="it-IT" sz="1400" dirty="0" smtClean="0"/>
              <a:t>30%		Filippine</a:t>
            </a:r>
            <a:r>
              <a:rPr lang="it-IT" sz="1400" dirty="0" smtClean="0"/>
              <a:t>:	20%</a:t>
            </a:r>
          </a:p>
          <a:p>
            <a:r>
              <a:rPr lang="it-IT" sz="1400" dirty="0"/>
              <a:t>	</a:t>
            </a:r>
            <a:r>
              <a:rPr lang="it-IT" sz="1400" dirty="0" smtClean="0"/>
              <a:t>Indonesia:	7 </a:t>
            </a:r>
            <a:r>
              <a:rPr lang="it-IT" sz="1400" dirty="0" smtClean="0"/>
              <a:t>%		Grecia</a:t>
            </a:r>
            <a:r>
              <a:rPr lang="it-IT" sz="1400" dirty="0" smtClean="0"/>
              <a:t>	7%</a:t>
            </a:r>
          </a:p>
          <a:p>
            <a:r>
              <a:rPr lang="it-IT" sz="1400" dirty="0"/>
              <a:t>	</a:t>
            </a:r>
            <a:r>
              <a:rPr lang="it-IT" sz="1400" dirty="0" smtClean="0"/>
              <a:t>India:	</a:t>
            </a:r>
            <a:r>
              <a:rPr lang="it-IT" sz="1400" dirty="0" smtClean="0"/>
              <a:t>6%		Romania</a:t>
            </a:r>
            <a:r>
              <a:rPr lang="it-IT" sz="1400" dirty="0" smtClean="0"/>
              <a:t>:	3%</a:t>
            </a:r>
          </a:p>
          <a:p>
            <a:r>
              <a:rPr lang="it-IT" sz="1400" dirty="0"/>
              <a:t>	</a:t>
            </a:r>
            <a:r>
              <a:rPr lang="it-IT" sz="1400" dirty="0" smtClean="0"/>
              <a:t>Ucraina	3%</a:t>
            </a:r>
          </a:p>
          <a:p>
            <a:endParaRPr lang="it-IT" sz="800" dirty="0"/>
          </a:p>
          <a:p>
            <a:r>
              <a:rPr lang="it-IT" dirty="0" smtClean="0"/>
              <a:t>Il 40% è imbarcato su navi battente bandiera di comodo (</a:t>
            </a:r>
            <a:r>
              <a:rPr lang="it-IT" dirty="0" err="1" smtClean="0"/>
              <a:t>Flag</a:t>
            </a:r>
            <a:r>
              <a:rPr lang="it-IT" dirty="0" smtClean="0"/>
              <a:t> of </a:t>
            </a:r>
            <a:r>
              <a:rPr lang="it-IT" dirty="0" err="1" smtClean="0"/>
              <a:t>Convenience</a:t>
            </a:r>
            <a:r>
              <a:rPr lang="it-IT" dirty="0" smtClean="0"/>
              <a:t>).</a:t>
            </a:r>
          </a:p>
          <a:p>
            <a:r>
              <a:rPr lang="it-IT" dirty="0" smtClean="0"/>
              <a:t>Il </a:t>
            </a:r>
            <a:r>
              <a:rPr lang="it-IT" dirty="0" smtClean="0"/>
              <a:t>60% è impegnato su navi da crociera, il 22% sui traghetti, il 28% su navi mercantili.</a:t>
            </a:r>
          </a:p>
          <a:p>
            <a:r>
              <a:rPr lang="it-IT" dirty="0"/>
              <a:t>I lavoratori del </a:t>
            </a:r>
            <a:r>
              <a:rPr lang="it-IT" dirty="0" smtClean="0"/>
              <a:t>mare </a:t>
            </a:r>
            <a:r>
              <a:rPr lang="it-IT" dirty="0"/>
              <a:t>sono un popolo relativamente giovane (quasi il 50% non raggiunge i 35 anni), </a:t>
            </a:r>
            <a:r>
              <a:rPr lang="it-IT" dirty="0" smtClean="0"/>
              <a:t>hanno, </a:t>
            </a:r>
            <a:r>
              <a:rPr lang="it-IT" dirty="0"/>
              <a:t>nella media mondiale, una buona scolarizzazione, per il 60% </a:t>
            </a:r>
            <a:r>
              <a:rPr lang="it-IT" dirty="0" smtClean="0"/>
              <a:t>padroneggiano </a:t>
            </a:r>
            <a:r>
              <a:rPr lang="it-IT" dirty="0"/>
              <a:t>due o più lingue</a:t>
            </a:r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14" name="Picture 8" descr="cre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690825"/>
            <a:ext cx="2547847" cy="191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asellaDiTesto 12"/>
          <p:cNvSpPr txBox="1"/>
          <p:nvPr/>
        </p:nvSpPr>
        <p:spPr>
          <a:xfrm>
            <a:off x="1127521" y="232158"/>
            <a:ext cx="7087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I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MARITTIMI</a:t>
            </a:r>
            <a:endParaRPr lang="it-IT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1667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asellaDiTesto 1"/>
          <p:cNvSpPr txBox="1"/>
          <p:nvPr/>
        </p:nvSpPr>
        <p:spPr>
          <a:xfrm>
            <a:off x="1043608" y="2517491"/>
            <a:ext cx="784887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dirty="0" smtClean="0"/>
              <a:t>Chi </a:t>
            </a:r>
            <a:r>
              <a:rPr lang="it-IT" dirty="0"/>
              <a:t>si imbarca, scompare.</a:t>
            </a:r>
            <a:br>
              <a:rPr lang="it-IT" dirty="0"/>
            </a:br>
            <a:r>
              <a:rPr lang="it-IT" dirty="0"/>
              <a:t>Vivere dentro una nave per </a:t>
            </a:r>
            <a:r>
              <a:rPr lang="it-IT" dirty="0" smtClean="0"/>
              <a:t>mesi </a:t>
            </a:r>
            <a:r>
              <a:rPr lang="it-IT" dirty="0"/>
              <a:t>significa diventare invisibile. </a:t>
            </a:r>
            <a:endParaRPr lang="it-IT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dirty="0" smtClean="0"/>
              <a:t>Questi </a:t>
            </a:r>
            <a:r>
              <a:rPr lang="it-IT" dirty="0"/>
              <a:t>uomini e donne </a:t>
            </a:r>
            <a:r>
              <a:rPr lang="it-IT" dirty="0" smtClean="0"/>
              <a:t>sembrano non esserci più: non </a:t>
            </a:r>
            <a:r>
              <a:rPr lang="it-IT" dirty="0"/>
              <a:t>sono cittadini, non votano, non riempiono le piazze, non sporcano per terra, non fanno manifestazioni, non commettono reati, non vanno in Chiesa, non li conta più </a:t>
            </a:r>
            <a:r>
              <a:rPr lang="it-IT" dirty="0" smtClean="0"/>
              <a:t>nessuno ...</a:t>
            </a:r>
            <a:endParaRPr lang="it-IT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dirty="0" smtClean="0"/>
              <a:t>Le loro navi «toccano» porti e città, nella </a:t>
            </a:r>
            <a:r>
              <a:rPr lang="it-IT" dirty="0"/>
              <a:t>totale </a:t>
            </a:r>
            <a:r>
              <a:rPr lang="it-IT" dirty="0" smtClean="0"/>
              <a:t>indifferenza delle popolazioni residenti. Non parlano la loro lingua, non hanno la loro moneta. Sono </a:t>
            </a:r>
            <a:r>
              <a:rPr lang="it-IT" dirty="0"/>
              <a:t>dei veri e propri “stranieri in ogni porto</a:t>
            </a:r>
            <a:r>
              <a:rPr lang="it-IT" dirty="0" smtClean="0"/>
              <a:t>”.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dirty="0" smtClean="0"/>
              <a:t>L’attenzione </a:t>
            </a:r>
            <a:r>
              <a:rPr lang="it-IT" dirty="0"/>
              <a:t>dei media si limita agli episodi di cronaca, alla dinamica degli assalti o alle perdite per l’armatore, senza curarsi molto delle conseguenze sui marittimi, così come delle condizioni di vita e di lavoro di questa categoria, </a:t>
            </a:r>
            <a:r>
              <a:rPr lang="it-IT" dirty="0" err="1" smtClean="0"/>
              <a:t>pressocché</a:t>
            </a:r>
            <a:r>
              <a:rPr lang="it-IT" b="1" dirty="0" smtClean="0"/>
              <a:t> </a:t>
            </a:r>
            <a:r>
              <a:rPr lang="it-IT" b="1" dirty="0"/>
              <a:t>invisibile all’opinione </a:t>
            </a:r>
            <a:r>
              <a:rPr lang="it-IT" b="1" dirty="0" smtClean="0"/>
              <a:t>pubblica.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115616" y="206084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/>
              <a:t>Gente di mare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:  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</a:rPr>
              <a:t>UNA VITA INVISIBILE</a:t>
            </a:r>
            <a:endParaRPr lang="it-IT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http://bollardmission.com/images/seafarer_origin_Filipinos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749"/>
            <a:ext cx="2304256" cy="181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inoy-ofw.com/news/wp-content/uploads/2011/01/pinoy-seafarers-wor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177749"/>
            <a:ext cx="2677919" cy="181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bandoned Seafarers (photo Steven Bruijneel,www.dockwork.be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177749"/>
            <a:ext cx="2422029" cy="181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8884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9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7" name="CasellaDiTesto 6"/>
          <p:cNvSpPr txBox="1"/>
          <p:nvPr/>
        </p:nvSpPr>
        <p:spPr>
          <a:xfrm>
            <a:off x="1043608" y="18864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/>
              <a:t>Gente di mare: 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</a:rPr>
              <a:t>UNA VITA DISAGIATA</a:t>
            </a:r>
            <a:endParaRPr lang="it-IT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9" descr="CVN76_06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629" y="5006718"/>
            <a:ext cx="2433453" cy="163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je7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" t="5162" b="3995"/>
          <a:stretch/>
        </p:blipFill>
        <p:spPr bwMode="auto">
          <a:xfrm>
            <a:off x="5652120" y="5003885"/>
            <a:ext cx="2607241" cy="165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137516" y="711860"/>
            <a:ext cx="7696167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Lavorano in media 84 ore la settimana, 7 giorni su </a:t>
            </a:r>
            <a:r>
              <a:rPr lang="it-IT" dirty="0" smtClean="0"/>
              <a:t>7, i </a:t>
            </a:r>
            <a:r>
              <a:rPr lang="it-IT" dirty="0"/>
              <a:t>contratti </a:t>
            </a:r>
            <a:r>
              <a:rPr lang="it-IT" dirty="0" smtClean="0"/>
              <a:t>vanno </a:t>
            </a:r>
            <a:r>
              <a:rPr lang="it-IT" dirty="0"/>
              <a:t>dai 4 agli 11 mesi all’anno. </a:t>
            </a:r>
            <a:endParaRPr lang="it-IT" dirty="0" smtClean="0"/>
          </a:p>
          <a:p>
            <a:endParaRPr lang="it-IT" sz="900" dirty="0" smtClean="0"/>
          </a:p>
          <a:p>
            <a:r>
              <a:rPr lang="it-IT" dirty="0" smtClean="0"/>
              <a:t>La </a:t>
            </a:r>
            <a:r>
              <a:rPr lang="it-IT" dirty="0"/>
              <a:t>nave </a:t>
            </a:r>
            <a:r>
              <a:rPr lang="it-IT" dirty="0" smtClean="0"/>
              <a:t>è </a:t>
            </a:r>
            <a:r>
              <a:rPr lang="it-IT" dirty="0"/>
              <a:t>percepita come istituzione totalizzante, </a:t>
            </a:r>
            <a:r>
              <a:rPr lang="it-IT" dirty="0" smtClean="0"/>
              <a:t>un </a:t>
            </a:r>
            <a:r>
              <a:rPr lang="it-IT" dirty="0"/>
              <a:t>ambiente innaturale, separato dalla terra ferma, </a:t>
            </a:r>
            <a:r>
              <a:rPr lang="it-IT" dirty="0" smtClean="0"/>
              <a:t>luogo di vita e di lavoro, con disponibilità 24h</a:t>
            </a:r>
            <a:r>
              <a:rPr lang="it-IT" dirty="0"/>
              <a:t>.</a:t>
            </a:r>
            <a:r>
              <a:rPr lang="it-IT" dirty="0" smtClean="0"/>
              <a:t> </a:t>
            </a:r>
          </a:p>
          <a:p>
            <a:endParaRPr lang="it-IT" sz="900" dirty="0" smtClean="0"/>
          </a:p>
          <a:p>
            <a:r>
              <a:rPr lang="it-IT" dirty="0" smtClean="0"/>
              <a:t>I rapporti sono fortemente gerarchici, </a:t>
            </a:r>
            <a:r>
              <a:rPr lang="it-IT" dirty="0"/>
              <a:t>la convivenza </a:t>
            </a:r>
            <a:r>
              <a:rPr lang="it-IT" dirty="0" smtClean="0"/>
              <a:t>forzata in </a:t>
            </a:r>
            <a:r>
              <a:rPr lang="it-IT" dirty="0"/>
              <a:t>spazi </a:t>
            </a:r>
            <a:r>
              <a:rPr lang="it-IT" dirty="0" smtClean="0"/>
              <a:t>molto ristretti,</a:t>
            </a:r>
            <a:r>
              <a:rPr lang="it-IT" dirty="0"/>
              <a:t> </a:t>
            </a:r>
            <a:r>
              <a:rPr lang="it-IT" dirty="0" smtClean="0"/>
              <a:t>in piccole comunità (gli equipaggi sono composti da 16 a 27 persone), lontani </a:t>
            </a:r>
            <a:r>
              <a:rPr lang="it-IT" dirty="0"/>
              <a:t>migliaia di chilometri dai </a:t>
            </a:r>
            <a:r>
              <a:rPr lang="it-IT" dirty="0" smtClean="0"/>
              <a:t>Paesi </a:t>
            </a:r>
            <a:r>
              <a:rPr lang="it-IT" dirty="0"/>
              <a:t>d’origine.</a:t>
            </a:r>
          </a:p>
          <a:p>
            <a:endParaRPr lang="it-IT" sz="900" dirty="0"/>
          </a:p>
          <a:p>
            <a:r>
              <a:rPr lang="it-IT" dirty="0" smtClean="0"/>
              <a:t>Il </a:t>
            </a:r>
            <a:r>
              <a:rPr lang="it-IT" dirty="0"/>
              <a:t>diritto marittimo internazionale, le regole della bandiera </a:t>
            </a:r>
            <a:r>
              <a:rPr lang="it-IT" dirty="0" smtClean="0"/>
              <a:t>battuta, </a:t>
            </a:r>
            <a:r>
              <a:rPr lang="it-IT" dirty="0"/>
              <a:t>i rapporti contrattuali </a:t>
            </a:r>
            <a:r>
              <a:rPr lang="it-IT" dirty="0" smtClean="0"/>
              <a:t>dell’armatore rendono </a:t>
            </a:r>
            <a:r>
              <a:rPr lang="it-IT" dirty="0"/>
              <a:t>difficile definire quali siano i diritti </a:t>
            </a:r>
            <a:r>
              <a:rPr lang="it-IT" dirty="0" smtClean="0"/>
              <a:t>e </a:t>
            </a:r>
            <a:r>
              <a:rPr lang="it-IT" dirty="0"/>
              <a:t>come farli valere</a:t>
            </a:r>
            <a:r>
              <a:rPr lang="it-IT" dirty="0" smtClean="0"/>
              <a:t>.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05" y="4131159"/>
            <a:ext cx="1871035" cy="249471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118629" y="3989680"/>
            <a:ext cx="5701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Lo sciopero, o qualsiasi forma di protesta, viene punito con l’inserimento del marittimo in una </a:t>
            </a:r>
            <a:r>
              <a:rPr lang="it-IT" i="1" dirty="0" err="1"/>
              <a:t>black</a:t>
            </a:r>
            <a:r>
              <a:rPr lang="it-IT" i="1" dirty="0"/>
              <a:t>-list</a:t>
            </a:r>
            <a:r>
              <a:rPr lang="it-IT" dirty="0"/>
              <a:t>, e l’impossibilità a nuovi imbarchi</a:t>
            </a:r>
            <a:r>
              <a:rPr lang="it-IT" dirty="0" smtClean="0"/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980195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9"/>
          <p:cNvGrpSpPr/>
          <p:nvPr/>
        </p:nvGrpSpPr>
        <p:grpSpPr>
          <a:xfrm>
            <a:off x="0" y="0"/>
            <a:ext cx="797169" cy="6858000"/>
            <a:chOff x="0" y="0"/>
            <a:chExt cx="797169" cy="6858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83" r="43618"/>
            <a:stretch/>
          </p:blipFill>
          <p:spPr>
            <a:xfrm>
              <a:off x="0" y="0"/>
              <a:ext cx="797169" cy="6858000"/>
            </a:xfrm>
            <a:prstGeom prst="rect">
              <a:avLst/>
            </a:prstGeom>
          </p:spPr>
        </p:pic>
        <p:grpSp>
          <p:nvGrpSpPr>
            <p:cNvPr id="7" name="Gruppo 8"/>
            <p:cNvGrpSpPr/>
            <p:nvPr/>
          </p:nvGrpSpPr>
          <p:grpSpPr>
            <a:xfrm>
              <a:off x="140726" y="5949280"/>
              <a:ext cx="515713" cy="760458"/>
              <a:chOff x="140726" y="5949280"/>
              <a:chExt cx="515713" cy="760458"/>
            </a:xfrm>
          </p:grpSpPr>
          <p:sp>
            <p:nvSpPr>
              <p:cNvPr id="8" name="Ovale 7"/>
              <p:cNvSpPr/>
              <p:nvPr/>
            </p:nvSpPr>
            <p:spPr>
              <a:xfrm>
                <a:off x="182560" y="6113485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026" name="Picture 2" descr="http://www.ewetel.net/~deutsche-seemannsmission/signet/stella%20maris%20logo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726" y="5949280"/>
                <a:ext cx="515713" cy="7604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" name="CasellaDiTesto 2"/>
          <p:cNvSpPr txBox="1"/>
          <p:nvPr/>
        </p:nvSpPr>
        <p:spPr>
          <a:xfrm>
            <a:off x="1115616" y="206084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/>
              <a:t>Gente di mare:  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</a:rPr>
              <a:t>UNA VITA DIFFICILE</a:t>
            </a:r>
            <a:endParaRPr lang="it-IT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r="41667"/>
          <a:stretch>
            <a:fillRect/>
          </a:stretch>
        </p:blipFill>
        <p:spPr bwMode="auto">
          <a:xfrm>
            <a:off x="1259632" y="188640"/>
            <a:ext cx="1512168" cy="192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Immagine 12" descr="logo-seafarers.jpg"/>
          <p:cNvPicPr>
            <a:picLocks noChangeAspect="1"/>
          </p:cNvPicPr>
          <p:nvPr/>
        </p:nvPicPr>
        <p:blipFill>
          <a:blip r:embed="rId5" cstate="print"/>
          <a:srcRect l="6452" t="3701" r="12904" b="3766"/>
          <a:stretch>
            <a:fillRect/>
          </a:stretch>
        </p:blipFill>
        <p:spPr>
          <a:xfrm>
            <a:off x="7668344" y="188640"/>
            <a:ext cx="1152128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F:\aposmar\DSCF0148.JPG"/>
          <p:cNvPicPr>
            <a:picLocks noChangeAspect="1" noChangeArrowheads="1"/>
          </p:cNvPicPr>
          <p:nvPr/>
        </p:nvPicPr>
        <p:blipFill>
          <a:blip r:embed="rId6" cstate="print"/>
          <a:srcRect r="50000"/>
          <a:stretch>
            <a:fillRect/>
          </a:stretch>
        </p:blipFill>
        <p:spPr bwMode="auto">
          <a:xfrm>
            <a:off x="2843808" y="188640"/>
            <a:ext cx="1296144" cy="1947877"/>
          </a:xfrm>
          <a:prstGeom prst="rect">
            <a:avLst/>
          </a:prstGeom>
          <a:noFill/>
        </p:spPr>
      </p:pic>
      <p:sp>
        <p:nvSpPr>
          <p:cNvPr id="16" name="CasellaDiTesto 15"/>
          <p:cNvSpPr txBox="1"/>
          <p:nvPr/>
        </p:nvSpPr>
        <p:spPr>
          <a:xfrm>
            <a:off x="1259632" y="2708920"/>
            <a:ext cx="763284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dirty="0" smtClean="0"/>
              <a:t>Lontani dalla famiglia  … non è soltanto una questione di miglia, ma anche di fusi orari che rendono difficile la comunicazione.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dirty="0" smtClean="0"/>
              <a:t>La telefonia mobile, Internet e </a:t>
            </a:r>
            <a:r>
              <a:rPr lang="it-IT" dirty="0" err="1" smtClean="0"/>
              <a:t>Skype</a:t>
            </a:r>
            <a:r>
              <a:rPr lang="it-IT" dirty="0" smtClean="0"/>
              <a:t> offrono grandi opportunità, ma non sempre è possibile il collegamento perché i porti non sono attrezzati, gli orari di lavoro e di svago a terra con combaciano con gli orari della famiglia; le comunicazioni brevi scaricano sul marittimo una serie di problematiche non sempre capite e comunque ingigantite. La privacy nella comunicazione è abbastanza aleatoria.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dirty="0" smtClean="0"/>
              <a:t>La famiglia cresce e vive la sua storia senza il marittimo che al ritorno si sente estraneo e i piccoli neanche lo riconoscono.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dirty="0" smtClean="0"/>
              <a:t>C’è un gap di assestamento psicologico dal momento di lasciare la nave e lo sbarco affettivo che può durare settimane prima di sentirsi veramente a casa.</a:t>
            </a:r>
            <a:endParaRPr lang="it-IT" dirty="0"/>
          </a:p>
        </p:txBody>
      </p:sp>
      <p:pic>
        <p:nvPicPr>
          <p:cNvPr id="2053" name="Picture 5" descr="http://familleheureuse.com/images/relationship-quizzes-02-family-problems%5B1%5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188641"/>
            <a:ext cx="1288043" cy="1944216"/>
          </a:xfrm>
          <a:prstGeom prst="rect">
            <a:avLst/>
          </a:prstGeom>
          <a:noFill/>
        </p:spPr>
      </p:pic>
      <p:pic>
        <p:nvPicPr>
          <p:cNvPr id="18" name="Immagine 17" descr="untitled.bmp"/>
          <p:cNvPicPr>
            <a:picLocks noChangeAspect="1"/>
          </p:cNvPicPr>
          <p:nvPr/>
        </p:nvPicPr>
        <p:blipFill>
          <a:blip r:embed="rId8" cstate="print"/>
          <a:srcRect l="4919" r="26222"/>
          <a:stretch>
            <a:fillRect/>
          </a:stretch>
        </p:blipFill>
        <p:spPr>
          <a:xfrm>
            <a:off x="5580112" y="188640"/>
            <a:ext cx="201622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884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1151</TotalTime>
  <Words>1751</Words>
  <Application>Microsoft Office PowerPoint</Application>
  <PresentationFormat>Presentazione su schermo (4:3)</PresentationFormat>
  <Paragraphs>101</Paragraphs>
  <Slides>19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5" baseType="lpstr">
      <vt:lpstr>Arial</vt:lpstr>
      <vt:lpstr>Calibri</vt:lpstr>
      <vt:lpstr>Embassy BT</vt:lpstr>
      <vt:lpstr>Days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don Luciano</dc:creator>
  <cp:lastModifiedBy>don Luciano</cp:lastModifiedBy>
  <cp:revision>82</cp:revision>
  <dcterms:created xsi:type="dcterms:W3CDTF">2011-11-29T07:50:15Z</dcterms:created>
  <dcterms:modified xsi:type="dcterms:W3CDTF">2011-12-04T16:22:58Z</dcterms:modified>
</cp:coreProperties>
</file>